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9"/>
  </p:notesMasterIdLst>
  <p:sldIdLst>
    <p:sldId id="256" r:id="rId5"/>
    <p:sldId id="257" r:id="rId6"/>
    <p:sldId id="259" r:id="rId7"/>
    <p:sldId id="260" r:id="rId8"/>
    <p:sldId id="266" r:id="rId9"/>
    <p:sldId id="265" r:id="rId10"/>
    <p:sldId id="268" r:id="rId11"/>
    <p:sldId id="267" r:id="rId12"/>
    <p:sldId id="269" r:id="rId13"/>
    <p:sldId id="261" r:id="rId14"/>
    <p:sldId id="263" r:id="rId15"/>
    <p:sldId id="264" r:id="rId16"/>
    <p:sldId id="262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26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89" autoAdjust="0"/>
    <p:restoredTop sz="95250" autoAdjust="0"/>
  </p:normalViewPr>
  <p:slideViewPr>
    <p:cSldViewPr snapToGrid="0" snapToObjects="1">
      <p:cViewPr>
        <p:scale>
          <a:sx n="90" d="100"/>
          <a:sy n="90" d="100"/>
        </p:scale>
        <p:origin x="-1776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D741D-97A5-734E-8652-E4F3891A55B0}" type="datetimeFigureOut">
              <a:rPr lang="de-DE" smtClean="0"/>
              <a:t>21.03.19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03C0A-CE5E-3E45-AB23-8B2E3F6709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9835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Einführung von Lohnkontrollen und Sanktionen im Gleichstellungsgesetz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3C0A-CE5E-3E45-AB23-8B2E3F67098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7463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Zugang zu selbstbestimmter Geschlechtsumwandlung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3C0A-CE5E-3E45-AB23-8B2E3F67098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4026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03C0A-CE5E-3E45-AB23-8B2E3F670989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023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3C0A-CE5E-3E45-AB23-8B2E3F670989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3534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21.03.19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21.03.19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21.03.19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21.03.19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21.03.19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21.03.19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21.03.19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21.03.19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21.03.19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21.03.19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‹Nr.›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21.03.19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21.03.19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hyperlink" Target="mailto:frauenstreikenzh@gmail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8.sv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Relationship Id="rId4" Type="http://schemas.openxmlformats.org/officeDocument/2006/relationships/image" Target="../media/image12.png"/><Relationship Id="rId5" Type="http://schemas.microsoft.com/office/2007/relationships/hdphoto" Target="../media/hdphoto2.wdp"/><Relationship Id="rId6" Type="http://schemas.openxmlformats.org/officeDocument/2006/relationships/hyperlink" Target="mailto:frauenstreikenzh@gmail.com" TargetMode="External"/><Relationship Id="rId7" Type="http://schemas.openxmlformats.org/officeDocument/2006/relationships/image" Target="../media/image13.png"/><Relationship Id="rId8" Type="http://schemas.openxmlformats.org/officeDocument/2006/relationships/image" Target="../media/image14.svg"/><Relationship Id="rId9" Type="http://schemas.openxmlformats.org/officeDocument/2006/relationships/image" Target="../media/image14.png"/><Relationship Id="rId10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6193" y="-1141663"/>
            <a:ext cx="8364626" cy="7594005"/>
          </a:xfrm>
          <a:solidFill>
            <a:srgbClr val="D1C7EC">
              <a:alpha val="0"/>
            </a:srgbClr>
          </a:solidFill>
        </p:spPr>
        <p:txBody>
          <a:bodyPr>
            <a:normAutofit/>
          </a:bodyPr>
          <a:lstStyle/>
          <a:p>
            <a:pPr algn="l"/>
            <a:r>
              <a:rPr lang="de-DE" sz="5400" b="1" dirty="0"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14. Juni </a:t>
            </a:r>
            <a:r>
              <a:rPr lang="de-DE" sz="6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2019</a:t>
            </a:r>
            <a:r>
              <a:rPr lang="de-DE" sz="54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		 </a:t>
            </a:r>
            <a:r>
              <a:rPr lang="de-DE" sz="5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br>
              <a:rPr lang="de-DE" sz="5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de-DE" sz="5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de-DE" sz="5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de-DE" sz="5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de-DE" sz="5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de-DE" sz="5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Frauen*streik</a:t>
            </a:r>
            <a:br>
              <a:rPr lang="de-DE" sz="5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de-DE" sz="5400" b="1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Feministischer Streik</a:t>
            </a:r>
            <a:r>
              <a:rPr lang="de-DE" sz="5400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de-DE" sz="5400" b="1" i="1" dirty="0">
              <a:solidFill>
                <a:schemeClr val="accent1">
                  <a:lumMod val="40000"/>
                  <a:lumOff val="6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Bild 2" descr="4.jpg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1844" y="-102622"/>
            <a:ext cx="3671569" cy="2065257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8994C068-BBA5-4B9E-9159-4412BD17744D}"/>
              </a:ext>
            </a:extLst>
          </p:cNvPr>
          <p:cNvSpPr txBox="1"/>
          <p:nvPr/>
        </p:nvSpPr>
        <p:spPr>
          <a:xfrm>
            <a:off x="486880" y="4783666"/>
            <a:ext cx="85961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Grève</a:t>
            </a:r>
            <a:r>
              <a:rPr lang="de-CH" sz="2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lang="de-CH" sz="24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féministe</a:t>
            </a:r>
            <a:endParaRPr lang="de-CH" sz="24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+mj-lt"/>
              <a:ea typeface="+mj-ea"/>
              <a:cs typeface="+mj-cs"/>
            </a:endParaRPr>
          </a:p>
          <a:p>
            <a:r>
              <a:rPr lang="de-CH" sz="2400" b="1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Sciopero</a:t>
            </a:r>
            <a:r>
              <a:rPr lang="de-CH" sz="24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lang="de-CH" sz="2400" b="1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femminista</a:t>
            </a:r>
            <a:r>
              <a:rPr lang="de-CH" sz="2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/>
            </a:r>
            <a:br>
              <a:rPr lang="de-CH" sz="2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</a:br>
            <a:r>
              <a:rPr lang="de-CH" sz="2400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Huelga</a:t>
            </a:r>
            <a:r>
              <a:rPr lang="de-CH" sz="2400" dirty="0"/>
              <a:t> </a:t>
            </a:r>
            <a:r>
              <a:rPr lang="de-CH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feminista</a:t>
            </a:r>
            <a:endParaRPr lang="de-CH" sz="2400" dirty="0">
              <a:solidFill>
                <a:schemeClr val="accent1">
                  <a:lumMod val="40000"/>
                  <a:lumOff val="6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+mj-lt"/>
              <a:ea typeface="+mj-ea"/>
              <a:cs typeface="+mj-cs"/>
            </a:endParaRPr>
          </a:p>
          <a:p>
            <a:r>
              <a:rPr lang="de-CH" sz="24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Greva</a:t>
            </a:r>
            <a:r>
              <a:rPr lang="de-CH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 Jinan</a:t>
            </a:r>
          </a:p>
          <a:p>
            <a:r>
              <a:rPr lang="de-CH" sz="2400" b="1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Kadın </a:t>
            </a:r>
            <a:r>
              <a:rPr lang="de-CH" sz="2400" b="1" i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Grevi</a:t>
            </a:r>
            <a:r>
              <a:rPr lang="de-CH" sz="2400" b="1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de-CH" sz="2400" b="1" i="1" dirty="0">
              <a:solidFill>
                <a:schemeClr val="accent1">
                  <a:lumMod val="40000"/>
                  <a:lumOff val="6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69127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6927" y="826406"/>
            <a:ext cx="8349873" cy="5106705"/>
          </a:xfrm>
          <a:solidFill>
            <a:srgbClr val="8C73D0">
              <a:alpha val="55000"/>
            </a:srgb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400" b="1" dirty="0">
                <a:solidFill>
                  <a:srgbClr val="FFFFFF"/>
                </a:solidFill>
                <a:latin typeface="+mj-lt"/>
                <a:cs typeface="Century Gothic"/>
              </a:rPr>
              <a:t>Wie streiken Frauen* am 14. Juni 2019?</a:t>
            </a:r>
          </a:p>
          <a:p>
            <a:pPr marL="0" indent="0" algn="ctr">
              <a:buNone/>
            </a:pPr>
            <a:endParaRPr lang="de-DE" sz="1500" b="1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de-DE" sz="1600" b="1" dirty="0">
                <a:solidFill>
                  <a:srgbClr val="FFFFFF"/>
                </a:solidFill>
                <a:latin typeface="Century Gothic"/>
                <a:cs typeface="Century Gothic"/>
              </a:rPr>
              <a:t>Bei der Arbeit..</a:t>
            </a:r>
          </a:p>
          <a:p>
            <a:pPr marL="0" indent="0">
              <a:buNone/>
            </a:pPr>
            <a:endParaRPr lang="de-DE" sz="1500" b="1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lvl="0">
              <a:buFont typeface="Wingdings" charset="2"/>
              <a:buChar char="²"/>
            </a:pPr>
            <a:r>
              <a:rPr lang="de-CH" sz="1500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Wir streiken und gehen somit nicht zur Arbeit</a:t>
            </a:r>
            <a:endParaRPr lang="de-DE" sz="1500" b="1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>
              <a:buFont typeface="Wingdings" charset="2"/>
              <a:buChar char="²"/>
            </a:pPr>
            <a:endParaRPr lang="de-CH" sz="15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>
              <a:buFont typeface="Wingdings" charset="2"/>
              <a:buChar char="²"/>
            </a:pPr>
            <a:r>
              <a:rPr lang="de-CH" sz="1500" dirty="0">
                <a:solidFill>
                  <a:srgbClr val="FFFFFF"/>
                </a:solidFill>
                <a:latin typeface="Century Gothic"/>
                <a:cs typeface="Century Gothic"/>
              </a:rPr>
              <a:t>Bummelstreik, Dienst nach Vorschrift, lange Mittagspause 11-13Uhr mit gemeinsamem Essen und Diskutieren, in 5-Minuten-Pausen nach draussen gehen und Lärm machen</a:t>
            </a:r>
          </a:p>
          <a:p>
            <a:pPr>
              <a:buFont typeface="Wingdings" charset="2"/>
              <a:buChar char="²"/>
            </a:pPr>
            <a:endParaRPr lang="de-CH" sz="15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>
              <a:buFont typeface="Wingdings" charset="2"/>
              <a:buChar char="²"/>
            </a:pPr>
            <a:r>
              <a:rPr lang="de-CH" sz="1500" dirty="0">
                <a:solidFill>
                  <a:srgbClr val="FFFFFF"/>
                </a:solidFill>
                <a:latin typeface="Century Gothic"/>
                <a:cs typeface="Century Gothic"/>
              </a:rPr>
              <a:t>Betriebsversammlungen für Frauen* abhalten, um Arbeitsbedingungen, Lohnunterschiede, Sexismus, Rassismus und Diskriminierung am Arbeitsplatz aufzuzeigen und darüber zu diskutieren</a:t>
            </a:r>
          </a:p>
          <a:p>
            <a:pPr>
              <a:buFont typeface="Wingdings" charset="2"/>
              <a:buChar char="²"/>
            </a:pPr>
            <a:endParaRPr lang="de-CH" sz="15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>
              <a:buFont typeface="Wingdings" charset="2"/>
              <a:buChar char="²"/>
            </a:pPr>
            <a:r>
              <a:rPr lang="de-CH" sz="1500" dirty="0">
                <a:solidFill>
                  <a:srgbClr val="FFFFFF"/>
                </a:solidFill>
                <a:latin typeface="Century Gothic"/>
                <a:cs typeface="Century Gothic"/>
              </a:rPr>
              <a:t>Kleidungsvorschriften verweigern, stattdessen lila Kleidung und Erkennungszeichen tragen (Sticker: «Stell dir vor, ich streike heute!»)</a:t>
            </a:r>
          </a:p>
          <a:p>
            <a:pPr>
              <a:buFont typeface="Wingdings" charset="2"/>
              <a:buChar char="²"/>
            </a:pPr>
            <a:endParaRPr lang="de-CH" sz="15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>
              <a:buFont typeface="Wingdings" charset="2"/>
              <a:buChar char="²"/>
            </a:pPr>
            <a:r>
              <a:rPr lang="de-CH" sz="1500" dirty="0">
                <a:solidFill>
                  <a:srgbClr val="FFFFFF"/>
                </a:solidFill>
                <a:latin typeface="Century Gothic"/>
                <a:cs typeface="Century Gothic"/>
              </a:rPr>
              <a:t>Früher Arbeitsschluss um 15.30 Uhr bei Lohnungleichheit von 20%</a:t>
            </a:r>
          </a:p>
          <a:p>
            <a:pPr marL="0" indent="0" algn="ctr">
              <a:buNone/>
            </a:pPr>
            <a:endParaRPr lang="de-DE" sz="1100" b="1" dirty="0"/>
          </a:p>
        </p:txBody>
      </p:sp>
    </p:spTree>
    <p:extLst>
      <p:ext uri="{BB962C8B-B14F-4D97-AF65-F5344CB8AC3E}">
        <p14:creationId xmlns:p14="http://schemas.microsoft.com/office/powerpoint/2010/main" val="3482254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6927" y="826407"/>
            <a:ext cx="8349873" cy="4818037"/>
          </a:xfrm>
          <a:solidFill>
            <a:srgbClr val="8C73D0">
              <a:alpha val="50000"/>
            </a:srgb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400" b="1" dirty="0">
                <a:solidFill>
                  <a:srgbClr val="FFFFFF"/>
                </a:solidFill>
                <a:latin typeface="+mj-lt"/>
                <a:cs typeface="Century Gothic"/>
              </a:rPr>
              <a:t>Wie streiken Frauen* am 14. Juni 2019?</a:t>
            </a:r>
          </a:p>
          <a:p>
            <a:pPr marL="0" indent="0">
              <a:buNone/>
            </a:pPr>
            <a:endParaRPr lang="de-DE" sz="1400" b="1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de-DE" sz="1600" b="1" dirty="0">
                <a:solidFill>
                  <a:srgbClr val="FFFFFF"/>
                </a:solidFill>
                <a:latin typeface="Century Gothic"/>
                <a:cs typeface="Century Gothic"/>
              </a:rPr>
              <a:t>Zuhause..</a:t>
            </a:r>
          </a:p>
          <a:p>
            <a:pPr>
              <a:buFont typeface="Wingdings" charset="2"/>
              <a:buChar char="²"/>
            </a:pPr>
            <a:r>
              <a:rPr lang="de-CH" sz="1500" dirty="0">
                <a:solidFill>
                  <a:srgbClr val="FFFFFF"/>
                </a:solidFill>
                <a:latin typeface="Century Gothic"/>
                <a:cs typeface="Century Gothic"/>
              </a:rPr>
              <a:t>Väter, männliche Bekannte, Nachbarn und Verwandte kümmern sich um die Versorgung von Kindern und pflegebedürftigen </a:t>
            </a:r>
            <a:r>
              <a:rPr lang="de-CH" sz="1500" dirty="0" smtClean="0">
                <a:solidFill>
                  <a:srgbClr val="FFFFFF"/>
                </a:solidFill>
                <a:latin typeface="Century Gothic"/>
                <a:cs typeface="Century Gothic"/>
              </a:rPr>
              <a:t>Familienmitgliedern</a:t>
            </a:r>
            <a:endParaRPr lang="de-CH" sz="1500" b="1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de-CH" sz="1500" b="1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CH" sz="1600" b="1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Auf der Strasse..</a:t>
            </a:r>
            <a:endParaRPr lang="de-CH" sz="1600" dirty="0">
              <a:solidFill>
                <a:srgbClr val="FFFFFF"/>
              </a:solidFill>
              <a:latin typeface="Cambria"/>
              <a:ea typeface="ＭＳ 明朝"/>
              <a:cs typeface="Times New Roman"/>
            </a:endParaRPr>
          </a:p>
          <a:p>
            <a:pPr lvl="0">
              <a:buFont typeface="Wingdings" charset="2"/>
              <a:buChar char="²"/>
            </a:pPr>
            <a:r>
              <a:rPr lang="de-CH" sz="1500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Sich auf dem Helvetia-Platz treffen mit lila Erkennungszeichen und einer lauten Stimme</a:t>
            </a:r>
            <a:endParaRPr lang="de-CH" sz="1500" dirty="0">
              <a:solidFill>
                <a:srgbClr val="FFFFFF"/>
              </a:solidFill>
              <a:latin typeface="Cambria"/>
              <a:ea typeface="ＭＳ 明朝"/>
              <a:cs typeface="Times New Roman"/>
            </a:endParaRPr>
          </a:p>
          <a:p>
            <a:pPr marL="400050" indent="-285750">
              <a:spcAft>
                <a:spcPts val="0"/>
              </a:spcAft>
              <a:buFont typeface="Wingdings" charset="2"/>
              <a:buChar char="²"/>
            </a:pPr>
            <a:endParaRPr lang="de-CH" sz="1500" dirty="0">
              <a:solidFill>
                <a:srgbClr val="FFFFFF"/>
              </a:solidFill>
              <a:latin typeface="Cambria"/>
              <a:ea typeface="ＭＳ 明朝"/>
              <a:cs typeface="Times New Roman"/>
            </a:endParaRPr>
          </a:p>
          <a:p>
            <a:pPr lvl="0">
              <a:buFont typeface="Wingdings" charset="2"/>
              <a:buChar char="²"/>
              <a:tabLst>
                <a:tab pos="457200" algn="l"/>
              </a:tabLst>
            </a:pPr>
            <a:r>
              <a:rPr lang="de-CH" sz="1500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Öffentlichen Raum besetzen mit Strassentheater, Treffen in Parks und öffentlichen Plätzen, </a:t>
            </a:r>
            <a:r>
              <a:rPr lang="de-CH" sz="1500" dirty="0" err="1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Transpis</a:t>
            </a:r>
            <a:r>
              <a:rPr lang="de-CH" sz="1500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 von Gebäuden und Brücken hängen</a:t>
            </a:r>
            <a:endParaRPr lang="de-CH" sz="1500" dirty="0">
              <a:solidFill>
                <a:srgbClr val="FFFFFF"/>
              </a:solidFill>
              <a:latin typeface="Cambria"/>
              <a:ea typeface="ＭＳ 明朝"/>
              <a:cs typeface="Times New Roman"/>
            </a:endParaRPr>
          </a:p>
          <a:p>
            <a:pPr lvl="0">
              <a:buFont typeface="Wingdings" charset="2"/>
              <a:buChar char="²"/>
              <a:tabLst>
                <a:tab pos="457200" algn="l"/>
              </a:tabLst>
            </a:pPr>
            <a:endParaRPr lang="de-CH" sz="1500" dirty="0">
              <a:solidFill>
                <a:srgbClr val="FFFFFF"/>
              </a:solidFill>
              <a:latin typeface="Cambria"/>
              <a:ea typeface="ＭＳ 明朝"/>
              <a:cs typeface="Times New Roman"/>
            </a:endParaRPr>
          </a:p>
          <a:p>
            <a:pPr lvl="0">
              <a:buFont typeface="Wingdings" charset="2"/>
              <a:buChar char="²"/>
              <a:tabLst>
                <a:tab pos="457200" algn="l"/>
              </a:tabLst>
            </a:pPr>
            <a:r>
              <a:rPr lang="de-CH" sz="1500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Streikaktionen und –</a:t>
            </a:r>
            <a:r>
              <a:rPr lang="de-CH" sz="1500" dirty="0" err="1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fotos</a:t>
            </a:r>
            <a:r>
              <a:rPr lang="de-CH" sz="1500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 teilen</a:t>
            </a:r>
          </a:p>
          <a:p>
            <a:pPr lvl="0">
              <a:buFont typeface="Wingdings" charset="2"/>
              <a:buChar char="²"/>
              <a:tabLst>
                <a:tab pos="457200" algn="l"/>
              </a:tabLst>
            </a:pPr>
            <a:endParaRPr lang="de-CH" sz="1500" dirty="0">
              <a:solidFill>
                <a:srgbClr val="FFFFFF"/>
              </a:solidFill>
              <a:latin typeface="Century Gothic"/>
              <a:ea typeface="ＭＳ 明朝"/>
              <a:cs typeface="Times New Roman"/>
            </a:endParaRPr>
          </a:p>
          <a:p>
            <a:pPr lvl="0">
              <a:buFont typeface="Wingdings" charset="2"/>
              <a:buChar char="²"/>
              <a:tabLst>
                <a:tab pos="457200" algn="l"/>
              </a:tabLst>
            </a:pPr>
            <a:r>
              <a:rPr lang="de-CH" sz="1500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Stadtverschönerungsaktionen</a:t>
            </a:r>
            <a:endParaRPr lang="de-CH" sz="1500" dirty="0">
              <a:solidFill>
                <a:srgbClr val="FFFFFF"/>
              </a:solidFill>
              <a:latin typeface="Cambria"/>
              <a:ea typeface="ＭＳ 明朝"/>
              <a:cs typeface="Times New Roman"/>
            </a:endParaRPr>
          </a:p>
          <a:p>
            <a:endParaRPr lang="de-CH" sz="1600" dirty="0"/>
          </a:p>
          <a:p>
            <a:pPr marL="0" indent="0" algn="ctr">
              <a:buNone/>
            </a:pPr>
            <a:endParaRPr lang="de-DE" sz="1100" b="1" dirty="0"/>
          </a:p>
        </p:txBody>
      </p:sp>
    </p:spTree>
    <p:extLst>
      <p:ext uri="{BB962C8B-B14F-4D97-AF65-F5344CB8AC3E}">
        <p14:creationId xmlns:p14="http://schemas.microsoft.com/office/powerpoint/2010/main" val="3961080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6927" y="515962"/>
            <a:ext cx="8349873" cy="5898228"/>
          </a:xfrm>
          <a:solidFill>
            <a:srgbClr val="F1EEF9">
              <a:alpha val="0"/>
            </a:srgb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400" b="1" dirty="0">
                <a:solidFill>
                  <a:srgbClr val="FFFFFF"/>
                </a:solidFill>
              </a:rPr>
              <a:t>Wie steht es um Rechtliches und Schutz in Sachen Streiken?</a:t>
            </a:r>
          </a:p>
          <a:p>
            <a:pPr marL="0" indent="0" algn="ctr">
              <a:buNone/>
            </a:pPr>
            <a:endParaRPr lang="de-DE" sz="16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r>
              <a:rPr lang="de-CH" sz="1800" dirty="0">
                <a:solidFill>
                  <a:srgbClr val="FFFFFF"/>
                </a:solidFill>
                <a:latin typeface="Century Gothic"/>
                <a:cs typeface="Century Gothic"/>
              </a:rPr>
              <a:t>Seit 1999 ist das </a:t>
            </a:r>
            <a:r>
              <a:rPr lang="de-CH" sz="1800" b="1" dirty="0">
                <a:solidFill>
                  <a:srgbClr val="FFFFFF"/>
                </a:solidFill>
                <a:latin typeface="Century Gothic"/>
                <a:cs typeface="Century Gothic"/>
              </a:rPr>
              <a:t>Streikrecht in der Bundesverfassung </a:t>
            </a:r>
            <a:r>
              <a:rPr lang="de-CH" sz="1800" dirty="0">
                <a:solidFill>
                  <a:srgbClr val="FFFFFF"/>
                </a:solidFill>
                <a:latin typeface="Century Gothic"/>
                <a:cs typeface="Century Gothic"/>
              </a:rPr>
              <a:t>(Art. 28) verankert, welches </a:t>
            </a:r>
            <a:r>
              <a:rPr lang="de-CH" sz="1800" dirty="0" smtClean="0">
                <a:solidFill>
                  <a:srgbClr val="FFFFFF"/>
                </a:solidFill>
                <a:latin typeface="Century Gothic"/>
                <a:cs typeface="Century Gothic"/>
              </a:rPr>
              <a:t>uns alle berechtigt</a:t>
            </a:r>
            <a:r>
              <a:rPr lang="de-CH" sz="1800" dirty="0">
                <a:solidFill>
                  <a:srgbClr val="FFFFFF"/>
                </a:solidFill>
                <a:latin typeface="Century Gothic"/>
                <a:cs typeface="Century Gothic"/>
              </a:rPr>
              <a:t>,  </a:t>
            </a:r>
            <a:r>
              <a:rPr lang="de-CH" sz="1800" dirty="0" smtClean="0">
                <a:solidFill>
                  <a:srgbClr val="FFFFFF"/>
                </a:solidFill>
                <a:latin typeface="Century Gothic"/>
                <a:cs typeface="Century Gothic"/>
              </a:rPr>
              <a:t>die </a:t>
            </a:r>
            <a:r>
              <a:rPr lang="de-CH" sz="1800" dirty="0">
                <a:solidFill>
                  <a:srgbClr val="FFFFFF"/>
                </a:solidFill>
                <a:latin typeface="Century Gothic"/>
                <a:cs typeface="Century Gothic"/>
              </a:rPr>
              <a:t>Arbeit niederzulegen zur Durchsetzung </a:t>
            </a:r>
            <a:r>
              <a:rPr lang="de-CH" sz="1800" dirty="0" smtClean="0">
                <a:solidFill>
                  <a:srgbClr val="FFFFFF"/>
                </a:solidFill>
                <a:latin typeface="Century Gothic"/>
                <a:cs typeface="Century Gothic"/>
              </a:rPr>
              <a:t>unserer Forderungen</a:t>
            </a:r>
            <a:endParaRPr lang="de-CH" sz="18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de-CH" sz="16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de-CH" sz="16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de-CH" sz="16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r>
              <a:rPr lang="de-CH" sz="1600" dirty="0">
                <a:solidFill>
                  <a:srgbClr val="FFFFFF"/>
                </a:solidFill>
                <a:latin typeface="Century Gothic"/>
                <a:cs typeface="Century Gothic"/>
              </a:rPr>
              <a:t>Die Erfahrungen des Frauenstreiks von 1991 haben deutlich gezeigt:</a:t>
            </a:r>
          </a:p>
          <a:p>
            <a:pPr marL="0" indent="0" algn="ctr">
              <a:buNone/>
            </a:pPr>
            <a:r>
              <a:rPr lang="de-CH" sz="2000" b="1" dirty="0">
                <a:solidFill>
                  <a:srgbClr val="FFFFFF"/>
                </a:solidFill>
                <a:latin typeface="Century Gothic"/>
                <a:cs typeface="Century Gothic"/>
              </a:rPr>
              <a:t>«Je mehr Frauen sich beteiligen, desto kleiner ist das Risiko für die Teilnehmenden.»</a:t>
            </a:r>
          </a:p>
          <a:p>
            <a:pPr marL="0" indent="0">
              <a:buNone/>
            </a:pPr>
            <a:endParaRPr lang="de-CH" sz="16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de-CH" sz="16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de-CH" sz="16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r>
              <a:rPr lang="de-CH" sz="1600" dirty="0">
                <a:solidFill>
                  <a:schemeClr val="bg1"/>
                </a:solidFill>
                <a:latin typeface="Century Gothic"/>
                <a:cs typeface="Century Gothic"/>
              </a:rPr>
              <a:t>Falls du trotzdem Repression durch deinen Arbeitgeber erfahren solltest, melde dich bei uns per </a:t>
            </a:r>
            <a:r>
              <a:rPr lang="de-CH" sz="1600" dirty="0" smtClean="0">
                <a:solidFill>
                  <a:schemeClr val="bg1"/>
                </a:solidFill>
                <a:latin typeface="Century Gothic"/>
                <a:cs typeface="Century Gothic"/>
              </a:rPr>
              <a:t>Mail</a:t>
            </a:r>
            <a:r>
              <a:rPr lang="de-CH" sz="18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: </a:t>
            </a:r>
            <a:r>
              <a:rPr lang="de-CH" sz="1800" b="1" dirty="0">
                <a:solidFill>
                  <a:schemeClr val="bg1"/>
                </a:solidFill>
                <a:latin typeface="Century Gothic"/>
                <a:cs typeface="Century Gothic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frauenstreikenzh@gmail.com</a:t>
            </a:r>
            <a:endParaRPr lang="de-CH" sz="1800" b="1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de-CH" sz="16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de-CH" sz="16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078138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2438" y="679868"/>
            <a:ext cx="8813647" cy="2244844"/>
          </a:xfrm>
          <a:solidFill>
            <a:srgbClr val="8C73D0">
              <a:alpha val="0"/>
            </a:srgb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DE" sz="2400" dirty="0"/>
          </a:p>
          <a:p>
            <a:pPr marL="0" indent="0" algn="ctr">
              <a:buNone/>
            </a:pPr>
            <a:r>
              <a:rPr lang="de-DE" sz="2400" dirty="0">
                <a:solidFill>
                  <a:srgbClr val="FFFFFF"/>
                </a:solidFill>
              </a:rPr>
              <a:t>Interaktiv: </a:t>
            </a:r>
            <a:r>
              <a:rPr lang="de-DE" sz="2400" b="1" dirty="0">
                <a:solidFill>
                  <a:srgbClr val="FFFFFF"/>
                </a:solidFill>
              </a:rPr>
              <a:t>Fühle ich mich betroffen / angesprochen? Wovon oder warum? Was möchte ich tun?</a:t>
            </a:r>
          </a:p>
          <a:p>
            <a:pPr marL="0" indent="0" algn="ctr">
              <a:buNone/>
            </a:pPr>
            <a:endParaRPr lang="de-DE" sz="2400" b="1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endParaRPr lang="de-DE" sz="2400" b="1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endParaRPr lang="de-DE" sz="2400" b="1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endParaRPr lang="de-DE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832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mami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0" b="97656" l="1406" r="90000">
                        <a14:foregroundMark x1="7031" y1="6406" x2="7031" y2="6406"/>
                        <a14:foregroundMark x1="1406" y1="97656" x2="1406" y2="9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9606" y="2398783"/>
            <a:ext cx="4853586" cy="4561845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82918" y="410485"/>
            <a:ext cx="6209325" cy="2510516"/>
          </a:xfrm>
          <a:solidFill>
            <a:schemeClr val="bg2">
              <a:lumMod val="20000"/>
              <a:lumOff val="80000"/>
              <a:alpha val="53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de-DE" sz="5100" b="1" dirty="0">
                <a:solidFill>
                  <a:schemeClr val="accent1">
                    <a:lumMod val="75000"/>
                  </a:schemeClr>
                </a:solidFill>
              </a:rPr>
              <a:t>Frauenstreikkollektiv </a:t>
            </a:r>
            <a:r>
              <a:rPr lang="de-DE" sz="5100" b="1" dirty="0" smtClean="0">
                <a:solidFill>
                  <a:schemeClr val="accent1">
                    <a:lumMod val="75000"/>
                  </a:schemeClr>
                </a:solidFill>
              </a:rPr>
              <a:t>Zürich</a:t>
            </a:r>
            <a:endParaRPr lang="de-DE" sz="51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spcAft>
                <a:spcPts val="0"/>
              </a:spcAft>
              <a:buNone/>
            </a:pPr>
            <a:endParaRPr lang="de-DE" dirty="0" smtClean="0">
              <a:solidFill>
                <a:schemeClr val="accent1">
                  <a:lumMod val="75000"/>
                </a:schemeClr>
              </a:solidFill>
              <a:latin typeface="Century Gothic"/>
              <a:ea typeface="ＭＳ 明朝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ea typeface="ＭＳ 明朝"/>
                <a:cs typeface="Times New Roman"/>
              </a:rPr>
              <a:t>Das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Century Gothic"/>
                <a:ea typeface="ＭＳ 明朝"/>
                <a:cs typeface="Times New Roman"/>
              </a:rPr>
              <a:t>Zürcher Streikkollektiv trifft sich immer am 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Century Gothic"/>
                <a:ea typeface="ＭＳ 明朝"/>
                <a:cs typeface="Times New Roman"/>
              </a:rPr>
              <a:t>zweiten Samstag des Monats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Century Gothic"/>
                <a:ea typeface="ＭＳ 明朝"/>
                <a:cs typeface="Times New Roman"/>
              </a:rPr>
              <a:t>, um Inhalte zu 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Century Gothic"/>
                <a:ea typeface="ＭＳ 明朝"/>
                <a:cs typeface="Times New Roman"/>
              </a:rPr>
              <a:t>diskutieren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Century Gothic"/>
                <a:ea typeface="ＭＳ 明朝"/>
                <a:cs typeface="Times New Roman"/>
              </a:rPr>
              <a:t> und entwickeln, 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Century Gothic"/>
                <a:ea typeface="ＭＳ 明朝"/>
                <a:cs typeface="Times New Roman"/>
              </a:rPr>
              <a:t>Aktionen zu planen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Century Gothic"/>
                <a:ea typeface="ＭＳ 明朝"/>
                <a:cs typeface="Times New Roman"/>
              </a:rPr>
              <a:t>, Mobilisierungsmaterial zusammenzustellen, sich 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Century Gothic"/>
                <a:ea typeface="ＭＳ 明朝"/>
                <a:cs typeface="Times New Roman"/>
              </a:rPr>
              <a:t>auszutauschen und vernetzen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Century Gothic"/>
                <a:ea typeface="ＭＳ 明朝"/>
                <a:cs typeface="Times New Roman"/>
              </a:rPr>
              <a:t>.. und vieles mehr! </a:t>
            </a:r>
            <a:endParaRPr lang="de-CH" dirty="0">
              <a:solidFill>
                <a:schemeClr val="accent1">
                  <a:lumMod val="75000"/>
                </a:schemeClr>
              </a:solidFill>
              <a:latin typeface="Cambria"/>
              <a:ea typeface="ＭＳ 明朝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Century Gothic"/>
                <a:ea typeface="ＭＳ 明朝"/>
                <a:cs typeface="Times New Roman"/>
              </a:rPr>
              <a:t> </a:t>
            </a:r>
            <a:endParaRPr lang="de-DE" dirty="0" smtClean="0">
              <a:solidFill>
                <a:schemeClr val="accent1">
                  <a:lumMod val="75000"/>
                </a:schemeClr>
              </a:solidFill>
              <a:latin typeface="Century Gothic"/>
              <a:ea typeface="ＭＳ 明朝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endParaRPr lang="de-DE" dirty="0">
              <a:solidFill>
                <a:schemeClr val="accent1">
                  <a:lumMod val="75000"/>
                </a:schemeClr>
              </a:solidFill>
              <a:latin typeface="Century Gothic"/>
              <a:ea typeface="ＭＳ 明朝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ea typeface="ＭＳ 明朝"/>
                <a:cs typeface="Times New Roman"/>
              </a:rPr>
              <a:t>Alle Interessierte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Century Gothic"/>
                <a:ea typeface="ＭＳ 明朝"/>
                <a:cs typeface="Times New Roman"/>
              </a:rPr>
              <a:t>können sich auf die Mailingliste eintragen lassen durch ein Mail an </a:t>
            </a:r>
            <a:r>
              <a:rPr lang="de-DE" sz="3600" b="1" u="sng" dirty="0">
                <a:solidFill>
                  <a:schemeClr val="accent1">
                    <a:lumMod val="75000"/>
                  </a:schemeClr>
                </a:solidFill>
                <a:latin typeface="Century Gothic"/>
                <a:ea typeface="ＭＳ 明朝"/>
                <a:cs typeface="Times New Roman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frauenstreikenzh@gmail.com</a:t>
            </a:r>
            <a:r>
              <a:rPr lang="de-DE" sz="3600" b="1" dirty="0">
                <a:solidFill>
                  <a:schemeClr val="accent1">
                    <a:lumMod val="75000"/>
                  </a:schemeClr>
                </a:solidFill>
                <a:latin typeface="Century Gothic"/>
                <a:ea typeface="ＭＳ 明朝"/>
                <a:cs typeface="Times New Roman"/>
              </a:rPr>
              <a:t>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Century Gothic"/>
                <a:ea typeface="ＭＳ 明朝"/>
                <a:cs typeface="Times New Roman"/>
              </a:rPr>
              <a:t>und erfahren so mehr 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ea typeface="ＭＳ 明朝"/>
                <a:cs typeface="Times New Roman"/>
              </a:rPr>
              <a:t>über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Century Gothic"/>
                <a:ea typeface="ＭＳ 明朝"/>
                <a:cs typeface="Times New Roman"/>
              </a:rPr>
              <a:t>Aktionen, Treffen und 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ea typeface="ＭＳ 明朝"/>
                <a:cs typeface="Times New Roman"/>
              </a:rPr>
              <a:t>Weiteres</a:t>
            </a:r>
            <a:endParaRPr lang="de-DE" dirty="0">
              <a:solidFill>
                <a:schemeClr val="accent1">
                  <a:lumMod val="75000"/>
                </a:schemeClr>
              </a:solidFill>
              <a:latin typeface="Century Gothic"/>
              <a:ea typeface="ＭＳ 明朝"/>
              <a:cs typeface="Times New Roman"/>
            </a:endParaRPr>
          </a:p>
          <a:p>
            <a:endParaRPr lang="de-DE" dirty="0"/>
          </a:p>
        </p:txBody>
      </p:sp>
      <p:grpSp>
        <p:nvGrpSpPr>
          <p:cNvPr id="10" name="Gruppieren 9">
            <a:extLst>
              <a:ext uri="{FF2B5EF4-FFF2-40B4-BE49-F238E27FC236}">
                <a16:creationId xmlns="" xmlns:a16="http://schemas.microsoft.com/office/drawing/2014/main" id="{ED7516A6-4334-47A2-9370-713BDB36D805}"/>
              </a:ext>
            </a:extLst>
          </p:cNvPr>
          <p:cNvGrpSpPr/>
          <p:nvPr/>
        </p:nvGrpSpPr>
        <p:grpSpPr>
          <a:xfrm>
            <a:off x="4673980" y="4176605"/>
            <a:ext cx="4017138" cy="1465016"/>
            <a:chOff x="530702" y="1801052"/>
            <a:chExt cx="4017138" cy="1185834"/>
          </a:xfrm>
          <a:solidFill>
            <a:schemeClr val="accent1">
              <a:lumMod val="40000"/>
              <a:lumOff val="60000"/>
              <a:alpha val="63000"/>
            </a:schemeClr>
          </a:solidFill>
        </p:grpSpPr>
        <p:sp>
          <p:nvSpPr>
            <p:cNvPr id="8" name="Textfeld 7">
              <a:extLst>
                <a:ext uri="{FF2B5EF4-FFF2-40B4-BE49-F238E27FC236}">
                  <a16:creationId xmlns="" xmlns:a16="http://schemas.microsoft.com/office/drawing/2014/main" id="{38AA7906-0C9F-4B42-8DB0-F8CAA3CD17C5}"/>
                </a:ext>
              </a:extLst>
            </p:cNvPr>
            <p:cNvSpPr txBox="1"/>
            <p:nvPr/>
          </p:nvSpPr>
          <p:spPr>
            <a:xfrm>
              <a:off x="530702" y="1801052"/>
              <a:ext cx="4017138" cy="1185834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46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de-CH" sz="2200" b="1" dirty="0" err="1" smtClean="0">
                  <a:solidFill>
                    <a:schemeClr val="accent5"/>
                  </a:solidFill>
                  <a:latin typeface="Century Gothic"/>
                  <a:ea typeface="ＭＳ 明朝"/>
                  <a:cs typeface="Times New Roman"/>
                </a:rPr>
                <a:t>www.frauenstreikzuerich.ch</a:t>
              </a:r>
              <a:endParaRPr lang="de-CH" sz="2200" b="1" dirty="0" smtClean="0">
                <a:solidFill>
                  <a:schemeClr val="accent5"/>
                </a:solidFill>
                <a:latin typeface="Century Gothic"/>
                <a:ea typeface="ＭＳ 明朝"/>
                <a:cs typeface="Times New Roman"/>
              </a:endParaRP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endParaRPr lang="de-CH" sz="1700" b="1" dirty="0">
                <a:solidFill>
                  <a:schemeClr val="accent5"/>
                </a:solidFill>
                <a:latin typeface="Century Gothic"/>
                <a:ea typeface="ＭＳ 明朝"/>
                <a:cs typeface="Times New Roman"/>
              </a:endParaRP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de-CH" sz="1700" b="1" dirty="0">
                  <a:solidFill>
                    <a:schemeClr val="accent5"/>
                  </a:solidFill>
                  <a:latin typeface="Century Gothic"/>
                  <a:ea typeface="ＭＳ 明朝"/>
                  <a:cs typeface="Times New Roman"/>
                </a:rPr>
                <a:t>    </a:t>
              </a:r>
              <a:r>
                <a:rPr lang="de-CH" b="1" dirty="0">
                  <a:solidFill>
                    <a:schemeClr val="accent5"/>
                  </a:solidFill>
                  <a:latin typeface="Century Gothic"/>
                  <a:ea typeface="ＭＳ 明朝"/>
                  <a:cs typeface="Times New Roman"/>
                </a:rPr>
                <a:t>@</a:t>
              </a:r>
              <a:r>
                <a:rPr lang="de-CH" b="1" dirty="0" err="1">
                  <a:solidFill>
                    <a:schemeClr val="accent5"/>
                  </a:solidFill>
                  <a:latin typeface="Century Gothic"/>
                  <a:ea typeface="ＭＳ 明朝"/>
                  <a:cs typeface="Times New Roman"/>
                </a:rPr>
                <a:t>frauenstreikenzh</a:t>
              </a:r>
              <a:endParaRPr lang="de-CH" b="1" dirty="0">
                <a:solidFill>
                  <a:schemeClr val="accent5"/>
                </a:solidFill>
                <a:latin typeface="Century Gothic"/>
                <a:ea typeface="ＭＳ 明朝"/>
                <a:cs typeface="Times New Roman"/>
              </a:endParaRP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de-CH" b="1" dirty="0">
                  <a:solidFill>
                    <a:schemeClr val="accent5"/>
                  </a:solidFill>
                  <a:latin typeface="Century Gothic"/>
                  <a:ea typeface="ＭＳ 明朝"/>
                  <a:cs typeface="Times New Roman"/>
                </a:rPr>
                <a:t>    @</a:t>
              </a:r>
              <a:r>
                <a:rPr lang="de-CH" b="1" dirty="0" err="1">
                  <a:solidFill>
                    <a:schemeClr val="accent5"/>
                  </a:solidFill>
                  <a:latin typeface="Century Gothic"/>
                  <a:ea typeface="ＭＳ 明朝"/>
                  <a:cs typeface="Times New Roman"/>
                </a:rPr>
                <a:t>FrauenstreikZ</a:t>
              </a:r>
              <a:endParaRPr lang="de-CH" b="1" dirty="0">
                <a:solidFill>
                  <a:schemeClr val="accent5"/>
                </a:solidFill>
                <a:latin typeface="Century Gothic"/>
                <a:ea typeface="ＭＳ 明朝"/>
                <a:cs typeface="Times New Roman"/>
              </a:endParaRP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de-CH" b="1" dirty="0">
                  <a:solidFill>
                    <a:schemeClr val="accent5"/>
                  </a:solidFill>
                  <a:latin typeface="Century Gothic"/>
                  <a:ea typeface="ＭＳ 明朝"/>
                  <a:cs typeface="Times New Roman"/>
                </a:rPr>
                <a:t>    @</a:t>
              </a:r>
              <a:r>
                <a:rPr lang="de-CH" b="1" dirty="0" err="1">
                  <a:solidFill>
                    <a:schemeClr val="accent5"/>
                  </a:solidFill>
                  <a:latin typeface="Century Gothic"/>
                  <a:ea typeface="ＭＳ 明朝"/>
                  <a:cs typeface="Times New Roman"/>
                </a:rPr>
                <a:t>frauenstreik.zuerich</a:t>
              </a:r>
              <a:endParaRPr lang="de-CH" b="1" dirty="0">
                <a:solidFill>
                  <a:schemeClr val="accent5"/>
                </a:solidFill>
                <a:latin typeface="Century Gothic"/>
                <a:ea typeface="ＭＳ 明朝"/>
                <a:cs typeface="Times New Roman"/>
              </a:endParaRPr>
            </a:p>
          </p:txBody>
        </p:sp>
        <p:pic>
          <p:nvPicPr>
            <p:cNvPr id="2" name="Grafik 1">
              <a:extLst>
                <a:ext uri="{FF2B5EF4-FFF2-40B4-BE49-F238E27FC236}">
                  <a16:creationId xmlns="" xmlns:a16="http://schemas.microsoft.com/office/drawing/2014/main" id="{2FFF535E-8D2D-4C22-8924-62209CAC9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43499" y="2473385"/>
              <a:ext cx="252000" cy="252000"/>
            </a:xfrm>
            <a:prstGeom prst="rect">
              <a:avLst/>
            </a:prstGeom>
            <a:grpFill/>
          </p:spPr>
        </p:pic>
        <p:pic>
          <p:nvPicPr>
            <p:cNvPr id="6" name="Grafik 5">
              <a:extLst>
                <a:ext uri="{FF2B5EF4-FFF2-40B4-BE49-F238E27FC236}">
                  <a16:creationId xmlns="" xmlns:a16="http://schemas.microsoft.com/office/drawing/2014/main" id="{88D961E4-B2C5-4EA0-A981-01ECB0CBF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43499" y="2221385"/>
              <a:ext cx="252000" cy="252000"/>
            </a:xfrm>
            <a:prstGeom prst="rect">
              <a:avLst/>
            </a:prstGeom>
            <a:grpFill/>
          </p:spPr>
        </p:pic>
        <p:pic>
          <p:nvPicPr>
            <p:cNvPr id="7" name="Grafik 6">
              <a:extLst>
                <a:ext uri="{FF2B5EF4-FFF2-40B4-BE49-F238E27FC236}">
                  <a16:creationId xmlns="" xmlns:a16="http://schemas.microsoft.com/office/drawing/2014/main" id="{25862DAB-9562-4363-B780-7BDA86914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43499" y="2704199"/>
              <a:ext cx="252000" cy="25200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559905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6927" y="756833"/>
            <a:ext cx="8361259" cy="5336316"/>
          </a:xfrm>
          <a:solidFill>
            <a:schemeClr val="accent1">
              <a:lumMod val="40000"/>
              <a:lumOff val="60000"/>
              <a:alpha val="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400" b="1" dirty="0">
                <a:solidFill>
                  <a:srgbClr val="FFFFFF"/>
                </a:solidFill>
                <a:latin typeface="+mj-lt"/>
                <a:cs typeface="Century Gothic"/>
              </a:rPr>
              <a:t>Was ist ein Frauen*streik / feministischer Streik?</a:t>
            </a:r>
          </a:p>
          <a:p>
            <a:pPr marL="0" indent="0" algn="ctr">
              <a:buNone/>
            </a:pPr>
            <a:endParaRPr lang="de-DE" sz="2400" b="1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r>
              <a:rPr lang="de-DE" sz="1600" dirty="0">
                <a:solidFill>
                  <a:srgbClr val="FFFFFF"/>
                </a:solidFill>
                <a:latin typeface="Century Gothic"/>
                <a:cs typeface="Century Gothic"/>
              </a:rPr>
              <a:t>Frauen* legen </a:t>
            </a:r>
            <a:r>
              <a:rPr lang="de-DE" sz="1600" dirty="0" smtClean="0">
                <a:solidFill>
                  <a:srgbClr val="FFFFFF"/>
                </a:solidFill>
                <a:latin typeface="Century Gothic"/>
                <a:cs typeface="Century Gothic"/>
              </a:rPr>
              <a:t>ihre </a:t>
            </a:r>
            <a:r>
              <a:rPr lang="de-DE" sz="1600" dirty="0">
                <a:solidFill>
                  <a:srgbClr val="FFFFFF"/>
                </a:solidFill>
                <a:latin typeface="Century Gothic"/>
                <a:cs typeface="Century Gothic"/>
              </a:rPr>
              <a:t>bezahlte und unbezahlte Arbeit nieder </a:t>
            </a:r>
          </a:p>
          <a:p>
            <a:pPr marL="0" indent="0" algn="ctr">
              <a:buNone/>
            </a:pPr>
            <a:r>
              <a:rPr lang="de-DE" sz="1600" dirty="0">
                <a:solidFill>
                  <a:srgbClr val="FFFFFF"/>
                </a:solidFill>
                <a:latin typeface="Century Gothic"/>
                <a:cs typeface="Century Gothic"/>
              </a:rPr>
              <a:t>      oder zeigen auf unterschiedliche Art und Weise ihre Unzufriedenheit bezüglich; </a:t>
            </a:r>
          </a:p>
          <a:p>
            <a:pPr marL="0" indent="0" algn="ctr">
              <a:buNone/>
            </a:pPr>
            <a:endParaRPr lang="de-DE" sz="10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r>
              <a:rPr lang="de-DE" sz="1600" b="1" dirty="0">
                <a:solidFill>
                  <a:srgbClr val="FFFFFF"/>
                </a:solidFill>
                <a:latin typeface="Century Gothic"/>
                <a:cs typeface="Century Gothic"/>
              </a:rPr>
              <a:t>	Ungerechtigkeit</a:t>
            </a:r>
            <a:r>
              <a:rPr lang="de-DE" sz="1600" dirty="0">
                <a:solidFill>
                  <a:srgbClr val="FFFFFF"/>
                </a:solidFill>
                <a:latin typeface="Century Gothic"/>
                <a:cs typeface="Century Gothic"/>
              </a:rPr>
              <a:t>, </a:t>
            </a:r>
            <a:r>
              <a:rPr lang="de-DE" sz="1600" b="1" dirty="0">
                <a:solidFill>
                  <a:srgbClr val="FFFFFF"/>
                </a:solidFill>
                <a:latin typeface="Century Gothic"/>
                <a:cs typeface="Century Gothic"/>
              </a:rPr>
              <a:t>Gewalt gegen Frauen*</a:t>
            </a:r>
            <a:r>
              <a:rPr lang="de-DE" sz="1600" dirty="0">
                <a:solidFill>
                  <a:srgbClr val="FFFFFF"/>
                </a:solidFill>
                <a:latin typeface="Century Gothic"/>
                <a:cs typeface="Century Gothic"/>
              </a:rPr>
              <a:t> und </a:t>
            </a:r>
            <a:r>
              <a:rPr lang="de-DE" sz="1600" b="1" dirty="0">
                <a:solidFill>
                  <a:srgbClr val="FFFFFF"/>
                </a:solidFill>
                <a:latin typeface="Century Gothic"/>
                <a:cs typeface="Century Gothic"/>
              </a:rPr>
              <a:t>Sexismus</a:t>
            </a:r>
            <a:r>
              <a:rPr lang="de-DE" sz="1600" dirty="0">
                <a:solidFill>
                  <a:srgbClr val="FFFFFF"/>
                </a:solidFill>
                <a:latin typeface="Century Gothic"/>
                <a:cs typeface="Century Gothic"/>
              </a:rPr>
              <a:t> in unterschiedlichen 		gesellschaftlichen Bereichen</a:t>
            </a:r>
            <a:endParaRPr lang="de-CH" sz="16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de-DE" sz="20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de-CH" sz="10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lvl="0" algn="ctr">
              <a:buFont typeface="Wingdings" charset="2"/>
              <a:buChar char="²"/>
            </a:pPr>
            <a:r>
              <a:rPr lang="de-DE" sz="1800" dirty="0">
                <a:solidFill>
                  <a:srgbClr val="FFFFFF"/>
                </a:solidFill>
                <a:latin typeface="Century Gothic"/>
                <a:cs typeface="Century Gothic"/>
              </a:rPr>
              <a:t>Wir </a:t>
            </a:r>
            <a:r>
              <a:rPr lang="de-DE" sz="1800" b="1" dirty="0">
                <a:solidFill>
                  <a:srgbClr val="FFFFFF"/>
                </a:solidFill>
                <a:latin typeface="Century Gothic"/>
                <a:cs typeface="Century Gothic"/>
              </a:rPr>
              <a:t>fordern</a:t>
            </a:r>
            <a:r>
              <a:rPr lang="de-DE" sz="1800" dirty="0">
                <a:solidFill>
                  <a:srgbClr val="FFFFFF"/>
                </a:solidFill>
                <a:latin typeface="Century Gothic"/>
                <a:cs typeface="Century Gothic"/>
              </a:rPr>
              <a:t> gemeinsam </a:t>
            </a:r>
            <a:r>
              <a:rPr lang="de-DE" sz="1800" b="1" dirty="0">
                <a:solidFill>
                  <a:srgbClr val="FFFFFF"/>
                </a:solidFill>
                <a:latin typeface="Century Gothic"/>
                <a:cs typeface="Century Gothic"/>
              </a:rPr>
              <a:t>Veränderung</a:t>
            </a:r>
            <a:r>
              <a:rPr lang="de-DE" sz="2000" dirty="0">
                <a:solidFill>
                  <a:srgbClr val="FFFFFF"/>
                </a:solidFill>
                <a:latin typeface="Century Gothic"/>
                <a:cs typeface="Century Gothic"/>
              </a:rPr>
              <a:t>!!</a:t>
            </a:r>
            <a:endParaRPr lang="de-DE" sz="18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lvl="0" algn="ctr">
              <a:buFont typeface="Wingdings" charset="2"/>
              <a:buChar char="²"/>
            </a:pPr>
            <a:endParaRPr lang="de-DE" sz="18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lvl="0" algn="ctr">
              <a:buFont typeface="Wingdings" charset="2"/>
              <a:buChar char="²"/>
            </a:pPr>
            <a:endParaRPr lang="de-DE" sz="18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0" lvl="0" indent="0" algn="ctr">
              <a:buNone/>
            </a:pPr>
            <a:r>
              <a:rPr lang="de-DE" sz="1400" dirty="0">
                <a:solidFill>
                  <a:srgbClr val="FFFFFF"/>
                </a:solidFill>
                <a:latin typeface="Century Gothic"/>
              </a:rPr>
              <a:t>Frauen</a:t>
            </a:r>
            <a:r>
              <a:rPr lang="de-DE" sz="1600" dirty="0">
                <a:solidFill>
                  <a:srgbClr val="FFFFFF"/>
                </a:solidFill>
                <a:latin typeface="Century Gothic"/>
              </a:rPr>
              <a:t>*</a:t>
            </a:r>
            <a:r>
              <a:rPr lang="de-DE" sz="1400" dirty="0">
                <a:solidFill>
                  <a:srgbClr val="FFFFFF"/>
                </a:solidFill>
                <a:latin typeface="Century Gothic"/>
              </a:rPr>
              <a:t> = </a:t>
            </a:r>
            <a:r>
              <a:rPr lang="de-DE" sz="1400" dirty="0">
                <a:solidFill>
                  <a:srgbClr val="FFFFFF"/>
                </a:solidFill>
                <a:latin typeface="Century Gothic"/>
                <a:cs typeface="Century Gothic"/>
              </a:rPr>
              <a:t>Cis-Frauen (identifizieren sich mit angeborenem Geschlecht), Transgender, </a:t>
            </a:r>
            <a:r>
              <a:rPr lang="de-DE" sz="1400" dirty="0" err="1">
                <a:solidFill>
                  <a:srgbClr val="FFFFFF"/>
                </a:solidFill>
                <a:latin typeface="Century Gothic"/>
                <a:cs typeface="Century Gothic"/>
              </a:rPr>
              <a:t>Inter</a:t>
            </a:r>
            <a:r>
              <a:rPr lang="de-DE" sz="1600" dirty="0">
                <a:solidFill>
                  <a:srgbClr val="FFFFFF"/>
                </a:solidFill>
                <a:latin typeface="Century Gothic"/>
                <a:cs typeface="Century Gothic"/>
              </a:rPr>
              <a:t>*</a:t>
            </a:r>
            <a:r>
              <a:rPr lang="de-DE" sz="1400" dirty="0">
                <a:solidFill>
                  <a:srgbClr val="FFFFFF"/>
                </a:solidFill>
                <a:latin typeface="Century Gothic"/>
                <a:cs typeface="Century Gothic"/>
              </a:rPr>
              <a:t> und Genderqueer/ Non-binär</a:t>
            </a:r>
            <a:endParaRPr lang="de-DE" sz="2400" b="1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endParaRPr lang="de-DE" sz="2400" b="1" dirty="0"/>
          </a:p>
          <a:p>
            <a:pPr marL="0" indent="0" algn="ctr"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883318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0"/>
            <a:ext cx="9143999" cy="6858000"/>
          </a:xfrm>
          <a:solidFill>
            <a:srgbClr val="A026A3">
              <a:alpha val="32000"/>
            </a:srgb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DE" sz="2000" b="1" dirty="0"/>
          </a:p>
          <a:p>
            <a:pPr marL="0" indent="0" algn="ctr">
              <a:buNone/>
            </a:pPr>
            <a:r>
              <a:rPr lang="de-DE" sz="20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Was </a:t>
            </a:r>
            <a:r>
              <a:rPr lang="de-DE" sz="2000" b="1" dirty="0">
                <a:solidFill>
                  <a:srgbClr val="FFFFFF"/>
                </a:solidFill>
                <a:latin typeface="Century Gothic"/>
                <a:cs typeface="Century Gothic"/>
              </a:rPr>
              <a:t>haben die Frauen* mit dem </a:t>
            </a:r>
            <a:r>
              <a:rPr lang="de-DE" sz="20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Streik 1991 </a:t>
            </a:r>
            <a:r>
              <a:rPr lang="de-DE" sz="2000" b="1" dirty="0">
                <a:solidFill>
                  <a:srgbClr val="FFFFFF"/>
                </a:solidFill>
                <a:latin typeface="Century Gothic"/>
                <a:cs typeface="Century Gothic"/>
              </a:rPr>
              <a:t>erreicht?</a:t>
            </a:r>
          </a:p>
          <a:p>
            <a:pPr marL="0" indent="0" algn="ctr">
              <a:buNone/>
            </a:pPr>
            <a:endParaRPr lang="de-DE" sz="2000" b="1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de-DE" sz="2000" b="1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lvl="0"/>
            <a:r>
              <a:rPr lang="de-CH" sz="1600" dirty="0">
                <a:solidFill>
                  <a:srgbClr val="FFFFFF"/>
                </a:solidFill>
                <a:latin typeface="Century Gothic"/>
                <a:cs typeface="Century Gothic"/>
              </a:rPr>
              <a:t>Am 14. Juni </a:t>
            </a:r>
            <a:r>
              <a:rPr lang="de-CH" sz="1600" b="1" dirty="0">
                <a:solidFill>
                  <a:srgbClr val="FFFFFF"/>
                </a:solidFill>
                <a:latin typeface="Century Gothic"/>
                <a:cs typeface="Century Gothic"/>
              </a:rPr>
              <a:t>1991 streikten 500 000 Frauen*</a:t>
            </a:r>
            <a:r>
              <a:rPr lang="de-CH" sz="1600" dirty="0">
                <a:solidFill>
                  <a:srgbClr val="FFFFFF"/>
                </a:solidFill>
                <a:latin typeface="Century Gothic"/>
                <a:cs typeface="Century Gothic"/>
              </a:rPr>
              <a:t> / Ein lilafarbenes Meer nahm die Strassen und öffentlichen Plätze in der Schweiz ein</a:t>
            </a:r>
          </a:p>
          <a:p>
            <a:pPr lvl="0"/>
            <a:endParaRPr lang="de-CH" sz="16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lvl="0"/>
            <a:r>
              <a:rPr lang="de-CH" sz="1600" dirty="0">
                <a:solidFill>
                  <a:srgbClr val="FFFFFF"/>
                </a:solidFill>
                <a:latin typeface="Century Gothic"/>
                <a:cs typeface="Century Gothic"/>
              </a:rPr>
              <a:t>Motto:  </a:t>
            </a:r>
            <a:r>
              <a:rPr lang="de-CH" sz="1600" b="1" dirty="0">
                <a:solidFill>
                  <a:srgbClr val="FFFFFF"/>
                </a:solidFill>
                <a:latin typeface="Century Gothic"/>
                <a:cs typeface="Century Gothic"/>
              </a:rPr>
              <a:t>„Wenn Frau will, steht alles still“ </a:t>
            </a:r>
          </a:p>
          <a:p>
            <a:pPr marL="0" lvl="0" indent="0">
              <a:buNone/>
            </a:pPr>
            <a:endParaRPr lang="de-CH" sz="1600" b="1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lvl="0"/>
            <a:r>
              <a:rPr lang="de-CH" sz="1700" i="1" dirty="0">
                <a:solidFill>
                  <a:srgbClr val="FFFFFF"/>
                </a:solidFill>
                <a:latin typeface="Century Gothic"/>
                <a:cs typeface="Century Gothic"/>
              </a:rPr>
              <a:t>Errungenschaften: </a:t>
            </a:r>
          </a:p>
          <a:p>
            <a:pPr marL="0" lvl="0" indent="0">
              <a:buNone/>
            </a:pPr>
            <a:r>
              <a:rPr lang="de-CH" sz="1700" b="1" dirty="0">
                <a:solidFill>
                  <a:srgbClr val="FFFFFF"/>
                </a:solidFill>
                <a:latin typeface="Century Gothic"/>
                <a:cs typeface="Century Gothic"/>
              </a:rPr>
              <a:t>	- Gleichstellungsgesetz</a:t>
            </a:r>
            <a:endParaRPr lang="de-CH" sz="17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0" lvl="0" indent="0">
              <a:buNone/>
            </a:pPr>
            <a:r>
              <a:rPr lang="de-CH" sz="1700" dirty="0">
                <a:solidFill>
                  <a:srgbClr val="FFFFFF"/>
                </a:solidFill>
                <a:latin typeface="Century Gothic"/>
                <a:cs typeface="Century Gothic"/>
              </a:rPr>
              <a:t>	- Vorlage zur </a:t>
            </a:r>
            <a:r>
              <a:rPr lang="de-CH" sz="1700" b="1" dirty="0">
                <a:solidFill>
                  <a:srgbClr val="FFFFFF"/>
                </a:solidFill>
                <a:latin typeface="Century Gothic"/>
                <a:cs typeface="Century Gothic"/>
              </a:rPr>
              <a:t>Mutterschaftsversicherung</a:t>
            </a:r>
            <a:endParaRPr lang="de-CH" sz="17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0" lvl="0" indent="0">
              <a:buNone/>
            </a:pPr>
            <a:r>
              <a:rPr lang="de-CH" sz="1700" dirty="0">
                <a:solidFill>
                  <a:srgbClr val="FFFFFF"/>
                </a:solidFill>
                <a:latin typeface="Century Gothic"/>
                <a:cs typeface="Century Gothic"/>
              </a:rPr>
              <a:t>	- Splitting und Erziehungsgutschriften in der</a:t>
            </a:r>
            <a:r>
              <a:rPr lang="de-CH" sz="1700" b="1" dirty="0">
                <a:solidFill>
                  <a:srgbClr val="FFFFFF"/>
                </a:solidFill>
                <a:latin typeface="Century Gothic"/>
                <a:cs typeface="Century Gothic"/>
              </a:rPr>
              <a:t> AHV</a:t>
            </a:r>
            <a:endParaRPr lang="de-CH" sz="17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0" lvl="0" indent="0">
              <a:buNone/>
            </a:pPr>
            <a:r>
              <a:rPr lang="de-CH" sz="1700" dirty="0">
                <a:solidFill>
                  <a:srgbClr val="FFFFFF"/>
                </a:solidFill>
                <a:latin typeface="Century Gothic"/>
                <a:cs typeface="Century Gothic"/>
              </a:rPr>
              <a:t>	- sog. </a:t>
            </a:r>
            <a:r>
              <a:rPr lang="de-CH" sz="1700" b="1" dirty="0">
                <a:solidFill>
                  <a:srgbClr val="FFFFFF"/>
                </a:solidFill>
                <a:latin typeface="Century Gothic"/>
                <a:cs typeface="Century Gothic"/>
              </a:rPr>
              <a:t>Fristenlösung</a:t>
            </a:r>
            <a:r>
              <a:rPr lang="de-CH" sz="1700" dirty="0">
                <a:solidFill>
                  <a:srgbClr val="FFFFFF"/>
                </a:solidFill>
                <a:latin typeface="Century Gothic"/>
                <a:cs typeface="Century Gothic"/>
              </a:rPr>
              <a:t> beim </a:t>
            </a:r>
            <a:r>
              <a:rPr lang="de-CH" sz="1700" b="1" dirty="0">
                <a:solidFill>
                  <a:srgbClr val="FFFFFF"/>
                </a:solidFill>
                <a:latin typeface="Century Gothic"/>
                <a:cs typeface="Century Gothic"/>
              </a:rPr>
              <a:t>Schwangerschaftsabbruch</a:t>
            </a:r>
            <a:r>
              <a:rPr lang="de-CH" sz="17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</a:p>
          <a:p>
            <a:pPr marL="0" lvl="0" indent="0">
              <a:buNone/>
            </a:pPr>
            <a:r>
              <a:rPr lang="de-CH" sz="1700" b="1" dirty="0">
                <a:solidFill>
                  <a:srgbClr val="FFFFFF"/>
                </a:solidFill>
                <a:latin typeface="Century Gothic"/>
                <a:cs typeface="Century Gothic"/>
              </a:rPr>
              <a:t>	- Massnahmen gegen häusliche Gewalt</a:t>
            </a:r>
          </a:p>
          <a:p>
            <a:pPr marL="0" lvl="0" indent="0">
              <a:buNone/>
            </a:pPr>
            <a:endParaRPr lang="de-CH" sz="1600" b="1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lvl="0"/>
            <a:endParaRPr lang="de-CH" sz="18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0" lvl="0" indent="0">
              <a:buNone/>
            </a:pPr>
            <a:r>
              <a:rPr lang="de-DE" sz="1800" dirty="0">
                <a:solidFill>
                  <a:srgbClr val="FFFFFF"/>
                </a:solidFill>
                <a:latin typeface="Century Gothic"/>
                <a:cs typeface="Century Gothic"/>
              </a:rPr>
              <a:t>.. beträchtliche Fortschritte wurden erlangt, jedoch </a:t>
            </a:r>
            <a:r>
              <a:rPr lang="de-DE" sz="2000" b="1" dirty="0">
                <a:solidFill>
                  <a:srgbClr val="FFFFFF"/>
                </a:solidFill>
                <a:latin typeface="Century Gothic"/>
                <a:cs typeface="Century Gothic"/>
              </a:rPr>
              <a:t>reicht das nicht </a:t>
            </a:r>
            <a:r>
              <a:rPr lang="de-DE" sz="1800" dirty="0">
                <a:solidFill>
                  <a:srgbClr val="FFFFFF"/>
                </a:solidFill>
                <a:latin typeface="Century Gothic"/>
                <a:cs typeface="Century Gothic"/>
              </a:rPr>
              <a:t>..</a:t>
            </a:r>
            <a:endParaRPr lang="de-CH" sz="18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2610706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6927" y="515962"/>
            <a:ext cx="8349873" cy="5594149"/>
          </a:xfrm>
          <a:solidFill>
            <a:schemeClr val="accent1">
              <a:alpha val="38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de-DE" sz="2400" b="1" dirty="0">
                <a:solidFill>
                  <a:srgbClr val="FFFFFF"/>
                </a:solidFill>
              </a:rPr>
              <a:t>Wofür streiken wir Frauen* am 14. Juni 2019?</a:t>
            </a:r>
          </a:p>
          <a:p>
            <a:pPr marL="90170" indent="0">
              <a:spcAft>
                <a:spcPts val="0"/>
              </a:spcAft>
              <a:buNone/>
            </a:pPr>
            <a:endParaRPr lang="de-DE" sz="1600" b="1" dirty="0">
              <a:solidFill>
                <a:srgbClr val="FFFFFF"/>
              </a:solidFill>
              <a:latin typeface="Century Gothic"/>
              <a:ea typeface="ＭＳ 明朝"/>
              <a:cs typeface="Times New Roman"/>
            </a:endParaRPr>
          </a:p>
          <a:p>
            <a:pPr marL="90170" indent="0">
              <a:spcAft>
                <a:spcPts val="0"/>
              </a:spcAft>
              <a:buNone/>
            </a:pPr>
            <a:r>
              <a:rPr lang="de-CH" sz="1700" dirty="0" smtClean="0">
                <a:solidFill>
                  <a:srgbClr val="FFFFFF"/>
                </a:solidFill>
                <a:latin typeface="Century Gothic"/>
                <a:ea typeface="ＭＳ 明朝"/>
                <a:cs typeface="Century Gothic"/>
              </a:rPr>
              <a:t>Wir </a:t>
            </a:r>
            <a:r>
              <a:rPr lang="de-CH" sz="1700" dirty="0">
                <a:solidFill>
                  <a:srgbClr val="FFFFFF"/>
                </a:solidFill>
                <a:latin typeface="Century Gothic"/>
                <a:ea typeface="ＭＳ 明朝"/>
                <a:cs typeface="Century Gothic"/>
              </a:rPr>
              <a:t>fordern.. </a:t>
            </a:r>
          </a:p>
          <a:p>
            <a:pPr marL="90170" indent="0">
              <a:lnSpc>
                <a:spcPct val="120000"/>
              </a:lnSpc>
              <a:spcAft>
                <a:spcPts val="0"/>
              </a:spcAft>
              <a:buNone/>
            </a:pPr>
            <a:endParaRPr lang="de-CH" sz="1700" dirty="0">
              <a:solidFill>
                <a:srgbClr val="FFFFFF"/>
              </a:solidFill>
              <a:latin typeface="Century Gothic"/>
              <a:ea typeface="ＭＳ 明朝"/>
              <a:cs typeface="Century Gothic"/>
            </a:endParaRPr>
          </a:p>
          <a:p>
            <a:pPr lvl="0">
              <a:lnSpc>
                <a:spcPct val="120000"/>
              </a:lnSpc>
              <a:buFont typeface="Wingdings" charset="2"/>
              <a:buChar char="²"/>
            </a:pPr>
            <a:r>
              <a:rPr lang="de-CH" sz="1700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.. gleiche </a:t>
            </a:r>
            <a:r>
              <a:rPr lang="de-CH" sz="1700" b="1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Anerkennung</a:t>
            </a:r>
            <a:r>
              <a:rPr lang="de-CH" sz="1700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 und </a:t>
            </a:r>
            <a:r>
              <a:rPr lang="de-CH" sz="1700" b="1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gleichen Lohn </a:t>
            </a:r>
            <a:r>
              <a:rPr lang="de-CH" sz="1700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insbesondere auch für sogenannte „Frauenberufe“, sowie die Einführung von Lohnkontrollen und Sanktionen im Gleichstellungsgesetz</a:t>
            </a:r>
            <a:endParaRPr lang="de-CH" sz="1700" dirty="0">
              <a:solidFill>
                <a:srgbClr val="FFFFFF"/>
              </a:solidFill>
              <a:latin typeface="Cambria"/>
              <a:ea typeface="ＭＳ 明朝"/>
              <a:cs typeface="Times New Roman"/>
            </a:endParaRPr>
          </a:p>
          <a:p>
            <a:pPr marL="0" indent="0">
              <a:lnSpc>
                <a:spcPct val="120000"/>
              </a:lnSpc>
              <a:buNone/>
            </a:pPr>
            <a:endParaRPr lang="de-CH" sz="1700" dirty="0">
              <a:solidFill>
                <a:srgbClr val="FFFFFF"/>
              </a:solidFill>
              <a:latin typeface="Century Gothic"/>
              <a:ea typeface="ＭＳ 明朝"/>
              <a:cs typeface="Times New Roman"/>
            </a:endParaRPr>
          </a:p>
          <a:p>
            <a:pPr>
              <a:lnSpc>
                <a:spcPct val="120000"/>
              </a:lnSpc>
              <a:buFont typeface="Wingdings" charset="2"/>
              <a:buChar char="²"/>
            </a:pPr>
            <a:r>
              <a:rPr lang="de-CH" sz="1700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.. </a:t>
            </a:r>
            <a:r>
              <a:rPr lang="de-CH" sz="1700" b="1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Renten</a:t>
            </a:r>
            <a:r>
              <a:rPr lang="de-CH" sz="1700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, die uns ein </a:t>
            </a:r>
            <a:r>
              <a:rPr lang="de-CH" sz="1700" b="1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Leben in Würde </a:t>
            </a:r>
            <a:r>
              <a:rPr lang="de-CH" sz="1700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ermöglichen; bevor </a:t>
            </a:r>
            <a:r>
              <a:rPr lang="de-CH" sz="1700" dirty="0" smtClean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über die Erhöhung des Rentenalters diskutiert </a:t>
            </a:r>
            <a:r>
              <a:rPr lang="de-CH" sz="1700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wird</a:t>
            </a:r>
            <a:endParaRPr lang="de-CH" sz="1700" dirty="0">
              <a:solidFill>
                <a:srgbClr val="FFFFFF"/>
              </a:solidFill>
              <a:latin typeface="Cambria"/>
              <a:ea typeface="ＭＳ 明朝"/>
              <a:cs typeface="Times New Roman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de-CH" sz="1700" dirty="0">
              <a:solidFill>
                <a:srgbClr val="FFFFFF"/>
              </a:solidFill>
              <a:latin typeface="Century Gothic"/>
              <a:ea typeface="ＭＳ 明朝"/>
              <a:cs typeface="Times New Roman"/>
            </a:endParaRPr>
          </a:p>
          <a:p>
            <a:pPr>
              <a:lnSpc>
                <a:spcPct val="120000"/>
              </a:lnSpc>
              <a:spcAft>
                <a:spcPts val="0"/>
              </a:spcAft>
              <a:buFont typeface="Wingdings" charset="2"/>
              <a:buChar char="²"/>
            </a:pPr>
            <a:r>
              <a:rPr lang="de-CH" sz="1700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.. eine </a:t>
            </a:r>
            <a:r>
              <a:rPr lang="de-CH" sz="1700" b="1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faire Aufteilung </a:t>
            </a:r>
            <a:r>
              <a:rPr lang="de-CH" sz="1700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der </a:t>
            </a:r>
            <a:r>
              <a:rPr lang="de-CH" sz="1700" b="1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Haus-  </a:t>
            </a:r>
            <a:r>
              <a:rPr lang="de-CH" sz="1700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und </a:t>
            </a:r>
            <a:r>
              <a:rPr lang="de-CH" sz="1700" b="1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Betreuungsarbeit </a:t>
            </a:r>
            <a:r>
              <a:rPr lang="de-CH" sz="1700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Zuhause sowie eine Anerkennung derer; insbesondere bzgl. den Renten und der Arbeitszeit (Verkürzung auf weniger Stunden pro Tag)</a:t>
            </a:r>
          </a:p>
          <a:p>
            <a:pPr>
              <a:lnSpc>
                <a:spcPct val="120000"/>
              </a:lnSpc>
              <a:spcAft>
                <a:spcPts val="0"/>
              </a:spcAft>
              <a:buFont typeface="Wingdings" charset="2"/>
              <a:buChar char="²"/>
            </a:pPr>
            <a:endParaRPr lang="de-CH" sz="1700" dirty="0">
              <a:solidFill>
                <a:srgbClr val="FFFFFF"/>
              </a:solidFill>
              <a:latin typeface="Cambria"/>
              <a:ea typeface="ＭＳ 明朝"/>
              <a:cs typeface="Times New Roman"/>
            </a:endParaRPr>
          </a:p>
          <a:p>
            <a:pPr>
              <a:lnSpc>
                <a:spcPct val="120000"/>
              </a:lnSpc>
              <a:spcAft>
                <a:spcPts val="0"/>
              </a:spcAft>
              <a:buFont typeface="Wingdings" charset="2"/>
              <a:buChar char="²"/>
            </a:pPr>
            <a:r>
              <a:rPr lang="de-CH" sz="1700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.. einen angemessenen, längeren </a:t>
            </a:r>
            <a:r>
              <a:rPr lang="de-CH" sz="1700" b="1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Mutterschafts- </a:t>
            </a:r>
            <a:r>
              <a:rPr lang="de-CH" sz="1700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und</a:t>
            </a:r>
            <a:r>
              <a:rPr lang="de-CH" sz="1700" b="1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 </a:t>
            </a:r>
            <a:r>
              <a:rPr lang="de-CH" sz="1700" b="1" dirty="0" smtClean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Elternurlaub</a:t>
            </a:r>
            <a:br>
              <a:rPr lang="de-CH" sz="1700" b="1" dirty="0" smtClean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</a:br>
            <a:endParaRPr lang="de-CH" sz="1700" b="1" dirty="0">
              <a:solidFill>
                <a:srgbClr val="FFFFFF"/>
              </a:solidFill>
              <a:latin typeface="Century Gothic"/>
              <a:ea typeface="ＭＳ 明朝"/>
              <a:cs typeface="Times New Roman"/>
            </a:endParaRPr>
          </a:p>
          <a:p>
            <a:pPr>
              <a:lnSpc>
                <a:spcPct val="120000"/>
              </a:lnSpc>
              <a:spcAft>
                <a:spcPts val="0"/>
              </a:spcAft>
              <a:buFont typeface="Wingdings" charset="2"/>
              <a:buChar char="²"/>
            </a:pPr>
            <a:endParaRPr lang="de-CH" sz="1700" dirty="0">
              <a:solidFill>
                <a:srgbClr val="FFFFFF"/>
              </a:solidFill>
              <a:latin typeface="Century Gothic"/>
              <a:ea typeface="ＭＳ 明朝"/>
              <a:cs typeface="Times New Roman"/>
            </a:endParaRPr>
          </a:p>
          <a:p>
            <a:pPr>
              <a:lnSpc>
                <a:spcPct val="120000"/>
              </a:lnSpc>
              <a:buFont typeface="Wingdings" charset="2"/>
              <a:buChar char="²"/>
            </a:pPr>
            <a:r>
              <a:rPr lang="de-CH" sz="1700" dirty="0">
                <a:solidFill>
                  <a:srgbClr val="FFFFFF"/>
                </a:solidFill>
                <a:latin typeface="Century Gothic"/>
                <a:cs typeface="Century Gothic"/>
              </a:rPr>
              <a:t>.. </a:t>
            </a:r>
            <a:r>
              <a:rPr lang="de-CH" sz="1700" b="1" dirty="0">
                <a:solidFill>
                  <a:srgbClr val="FFFFFF"/>
                </a:solidFill>
                <a:latin typeface="Century Gothic"/>
                <a:cs typeface="Century Gothic"/>
              </a:rPr>
              <a:t>Ausbau statt Abbau </a:t>
            </a:r>
            <a:r>
              <a:rPr lang="de-CH" sz="1700" dirty="0">
                <a:solidFill>
                  <a:srgbClr val="FFFFFF"/>
                </a:solidFill>
                <a:latin typeface="Century Gothic"/>
                <a:cs typeface="Century Gothic"/>
              </a:rPr>
              <a:t>der öffentlichen Dienstleistungen in der </a:t>
            </a:r>
            <a:r>
              <a:rPr lang="de-CH" sz="1700" b="1" dirty="0">
                <a:solidFill>
                  <a:srgbClr val="FFFFFF"/>
                </a:solidFill>
                <a:latin typeface="Century Gothic"/>
                <a:cs typeface="Century Gothic"/>
              </a:rPr>
              <a:t>Betreuung </a:t>
            </a:r>
            <a:r>
              <a:rPr lang="de-CH" sz="1700" dirty="0">
                <a:solidFill>
                  <a:srgbClr val="FFFFFF"/>
                </a:solidFill>
                <a:latin typeface="Century Gothic"/>
                <a:cs typeface="Century Gothic"/>
              </a:rPr>
              <a:t>und</a:t>
            </a:r>
            <a:r>
              <a:rPr lang="de-CH" sz="1700" b="1" dirty="0">
                <a:solidFill>
                  <a:srgbClr val="FFFFFF"/>
                </a:solidFill>
                <a:latin typeface="Century Gothic"/>
                <a:cs typeface="Century Gothic"/>
              </a:rPr>
              <a:t> Pflege </a:t>
            </a:r>
            <a:endParaRPr lang="de-DE" sz="1700" b="1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610706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6927" y="515962"/>
            <a:ext cx="8349873" cy="5898228"/>
          </a:xfrm>
          <a:solidFill>
            <a:srgbClr val="8C73D0">
              <a:alpha val="38000"/>
            </a:srgb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200" b="1" dirty="0">
                <a:solidFill>
                  <a:schemeClr val="bg1"/>
                </a:solidFill>
              </a:rPr>
              <a:t>Wofür streiken wir Frauen* am 14. Juni 2019?</a:t>
            </a:r>
          </a:p>
          <a:p>
            <a:pPr marL="90170" indent="0">
              <a:buNone/>
            </a:pPr>
            <a:endParaRPr lang="de-CH" sz="1600" dirty="0" smtClean="0">
              <a:solidFill>
                <a:schemeClr val="bg1"/>
              </a:solidFill>
              <a:latin typeface="Century Gothic"/>
              <a:ea typeface="ＭＳ 明朝"/>
              <a:cs typeface="Century Gothic"/>
            </a:endParaRPr>
          </a:p>
          <a:p>
            <a:pPr marL="90170" indent="0">
              <a:buNone/>
            </a:pPr>
            <a:r>
              <a:rPr lang="de-CH" sz="1600" dirty="0" smtClean="0">
                <a:solidFill>
                  <a:schemeClr val="bg1"/>
                </a:solidFill>
                <a:latin typeface="Century Gothic"/>
                <a:ea typeface="ＭＳ 明朝"/>
                <a:cs typeface="Century Gothic"/>
              </a:rPr>
              <a:t>Wir </a:t>
            </a:r>
            <a:r>
              <a:rPr lang="de-CH" sz="1600" dirty="0">
                <a:solidFill>
                  <a:schemeClr val="bg1"/>
                </a:solidFill>
                <a:latin typeface="Century Gothic"/>
                <a:ea typeface="ＭＳ 明朝"/>
                <a:cs typeface="Century Gothic"/>
              </a:rPr>
              <a:t>fordern.. </a:t>
            </a:r>
            <a:endParaRPr lang="de-CH" sz="1600" dirty="0">
              <a:solidFill>
                <a:schemeClr val="bg1"/>
              </a:solidFill>
              <a:latin typeface="Cambria"/>
              <a:ea typeface="ＭＳ 明朝"/>
              <a:cs typeface="Times New Roman"/>
            </a:endParaRPr>
          </a:p>
          <a:p>
            <a:pPr marL="90170" indent="0">
              <a:spcAft>
                <a:spcPts val="0"/>
              </a:spcAft>
              <a:buNone/>
            </a:pPr>
            <a:endParaRPr lang="de-CH" sz="1600" dirty="0">
              <a:solidFill>
                <a:schemeClr val="bg1"/>
              </a:solidFill>
              <a:latin typeface="Cambria"/>
              <a:ea typeface="ＭＳ 明朝"/>
              <a:cs typeface="Times New Roman"/>
            </a:endParaRPr>
          </a:p>
          <a:p>
            <a:pPr lvl="0">
              <a:lnSpc>
                <a:spcPct val="110000"/>
              </a:lnSpc>
              <a:buFont typeface="Wingdings" charset="2"/>
              <a:buChar char="²"/>
            </a:pPr>
            <a:r>
              <a:rPr lang="de-CH" sz="1600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.. sowohl </a:t>
            </a:r>
            <a:r>
              <a:rPr lang="de-CH" sz="1600" b="1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Rechtsgleichheit</a:t>
            </a:r>
            <a:r>
              <a:rPr lang="de-CH" sz="1600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, als auch eine gesellschaftliche </a:t>
            </a:r>
            <a:r>
              <a:rPr lang="de-CH" sz="1600" b="1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Akzeptanz</a:t>
            </a:r>
            <a:r>
              <a:rPr lang="de-CH" sz="1600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 gegenüber </a:t>
            </a:r>
            <a:r>
              <a:rPr lang="de-CH" sz="1600" b="1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allen Geschlechtern </a:t>
            </a:r>
            <a:r>
              <a:rPr lang="de-CH" sz="1600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und</a:t>
            </a:r>
            <a:r>
              <a:rPr lang="de-CH" sz="1600" b="1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 sexuellen </a:t>
            </a:r>
            <a:r>
              <a:rPr lang="de-CH" sz="1600" b="1" dirty="0" smtClean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Orientierungen</a:t>
            </a:r>
            <a:endParaRPr lang="de-CH" sz="1600" dirty="0">
              <a:solidFill>
                <a:srgbClr val="FFFFFF"/>
              </a:solidFill>
              <a:latin typeface="Cambria"/>
              <a:ea typeface="ＭＳ 明朝"/>
              <a:cs typeface="Times New Roman"/>
            </a:endParaRPr>
          </a:p>
          <a:p>
            <a:pPr lvl="0">
              <a:lnSpc>
                <a:spcPct val="110000"/>
              </a:lnSpc>
              <a:buFont typeface="Wingdings" charset="2"/>
              <a:buChar char="²"/>
            </a:pPr>
            <a:endParaRPr lang="de-CH" sz="1600" dirty="0">
              <a:solidFill>
                <a:srgbClr val="FFFFFF"/>
              </a:solidFill>
              <a:latin typeface="Cambria"/>
              <a:ea typeface="ＭＳ 明朝"/>
              <a:cs typeface="Times New Roman"/>
            </a:endParaRPr>
          </a:p>
          <a:p>
            <a:pPr lvl="0">
              <a:lnSpc>
                <a:spcPct val="110000"/>
              </a:lnSpc>
              <a:buFont typeface="Wingdings" charset="2"/>
              <a:buChar char="²"/>
            </a:pPr>
            <a:r>
              <a:rPr lang="de-CH" sz="1600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.. Unterrichtseinheiten, in denen von unseren Körpern, unserer Lust und von </a:t>
            </a:r>
            <a:r>
              <a:rPr lang="de-CH" sz="1600" b="1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sexueller Diversität </a:t>
            </a:r>
            <a:r>
              <a:rPr lang="de-CH" sz="1600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die Rede ist</a:t>
            </a:r>
          </a:p>
          <a:p>
            <a:pPr lvl="0">
              <a:lnSpc>
                <a:spcPct val="110000"/>
              </a:lnSpc>
              <a:buFont typeface="Wingdings" charset="2"/>
              <a:buChar char="²"/>
            </a:pPr>
            <a:endParaRPr lang="de-CH" sz="1600" dirty="0">
              <a:solidFill>
                <a:srgbClr val="FFFFFF"/>
              </a:solidFill>
              <a:latin typeface="Century Gothic"/>
              <a:ea typeface="ＭＳ 明朝"/>
              <a:cs typeface="Times New Roman"/>
            </a:endParaRPr>
          </a:p>
          <a:p>
            <a:pPr>
              <a:lnSpc>
                <a:spcPct val="110000"/>
              </a:lnSpc>
              <a:buFont typeface="Wingdings" charset="2"/>
              <a:buChar char="²"/>
            </a:pPr>
            <a:r>
              <a:rPr lang="de-DE" sz="1600" dirty="0">
                <a:solidFill>
                  <a:srgbClr val="FFFFFF"/>
                </a:solidFill>
                <a:latin typeface="Century Gothic"/>
                <a:cs typeface="Century Gothic"/>
              </a:rPr>
              <a:t>.. dass die Schule ein Ort der </a:t>
            </a:r>
            <a:r>
              <a:rPr lang="de-DE" sz="1600" b="1" dirty="0">
                <a:solidFill>
                  <a:srgbClr val="FFFFFF"/>
                </a:solidFill>
                <a:latin typeface="Century Gothic"/>
                <a:cs typeface="Century Gothic"/>
              </a:rPr>
              <a:t>Emanzipation </a:t>
            </a:r>
            <a:r>
              <a:rPr lang="de-DE" sz="1600" dirty="0">
                <a:solidFill>
                  <a:srgbClr val="FFFFFF"/>
                </a:solidFill>
                <a:latin typeface="Century Gothic"/>
                <a:cs typeface="Century Gothic"/>
              </a:rPr>
              <a:t>und </a:t>
            </a:r>
            <a:r>
              <a:rPr lang="de-DE" sz="1600" b="1" dirty="0">
                <a:solidFill>
                  <a:srgbClr val="FFFFFF"/>
                </a:solidFill>
                <a:latin typeface="Century Gothic"/>
                <a:cs typeface="Century Gothic"/>
              </a:rPr>
              <a:t>Erziehung </a:t>
            </a:r>
            <a:r>
              <a:rPr lang="de-DE" sz="1600" dirty="0">
                <a:solidFill>
                  <a:srgbClr val="FFFFFF"/>
                </a:solidFill>
                <a:latin typeface="Century Gothic"/>
                <a:cs typeface="Century Gothic"/>
              </a:rPr>
              <a:t>zu </a:t>
            </a:r>
            <a:r>
              <a:rPr lang="de-DE" sz="1600" b="1" dirty="0">
                <a:solidFill>
                  <a:srgbClr val="FFFFFF"/>
                </a:solidFill>
                <a:latin typeface="Century Gothic"/>
                <a:cs typeface="Century Gothic"/>
              </a:rPr>
              <a:t>Gleichberechtigung</a:t>
            </a:r>
            <a:r>
              <a:rPr lang="de-DE" sz="1600" dirty="0">
                <a:solidFill>
                  <a:srgbClr val="FFFFFF"/>
                </a:solidFill>
                <a:latin typeface="Century Gothic"/>
                <a:cs typeface="Century Gothic"/>
              </a:rPr>
              <a:t>, einvernehmlichem Handeln, </a:t>
            </a:r>
            <a:r>
              <a:rPr lang="de-DE" sz="1600" b="1" dirty="0">
                <a:solidFill>
                  <a:srgbClr val="FFFFFF"/>
                </a:solidFill>
                <a:latin typeface="Century Gothic"/>
                <a:cs typeface="Century Gothic"/>
              </a:rPr>
              <a:t>sexueller Vielfalt </a:t>
            </a:r>
            <a:r>
              <a:rPr lang="de-DE" sz="1600" dirty="0">
                <a:solidFill>
                  <a:srgbClr val="FFFFFF"/>
                </a:solidFill>
                <a:latin typeface="Century Gothic"/>
                <a:cs typeface="Century Gothic"/>
              </a:rPr>
              <a:t>und </a:t>
            </a:r>
            <a:r>
              <a:rPr lang="de-DE" sz="1600" b="1" dirty="0">
                <a:solidFill>
                  <a:srgbClr val="FFFFFF"/>
                </a:solidFill>
                <a:latin typeface="Century Gothic"/>
                <a:cs typeface="Century Gothic"/>
              </a:rPr>
              <a:t>gegenseitigem Respekt </a:t>
            </a:r>
            <a:r>
              <a:rPr lang="de-DE" sz="1600" dirty="0" smtClean="0">
                <a:solidFill>
                  <a:srgbClr val="FFFFFF"/>
                </a:solidFill>
                <a:latin typeface="Century Gothic"/>
                <a:cs typeface="Century Gothic"/>
              </a:rPr>
              <a:t>wird und die Lehr- und </a:t>
            </a:r>
            <a:r>
              <a:rPr lang="de-DE" sz="1600" dirty="0">
                <a:solidFill>
                  <a:srgbClr val="FFFFFF"/>
                </a:solidFill>
                <a:latin typeface="Century Gothic"/>
                <a:cs typeface="Century Gothic"/>
              </a:rPr>
              <a:t>Betreuungspersonen entsprechend </a:t>
            </a:r>
            <a:r>
              <a:rPr lang="de-DE" sz="1600" dirty="0" smtClean="0">
                <a:solidFill>
                  <a:srgbClr val="FFFFFF"/>
                </a:solidFill>
                <a:latin typeface="Century Gothic"/>
                <a:cs typeface="Century Gothic"/>
              </a:rPr>
              <a:t>ausgebildet werden</a:t>
            </a:r>
            <a:endParaRPr lang="de-CH" sz="1600" dirty="0">
              <a:solidFill>
                <a:srgbClr val="FFFFFF"/>
              </a:solidFill>
              <a:latin typeface="Century Gothic"/>
              <a:ea typeface="ＭＳ 明朝"/>
              <a:cs typeface="Century Gothic"/>
            </a:endParaRPr>
          </a:p>
          <a:p>
            <a:pPr marL="0" indent="0">
              <a:lnSpc>
                <a:spcPct val="110000"/>
              </a:lnSpc>
              <a:buNone/>
            </a:pPr>
            <a:endParaRPr lang="de-CH" sz="1600" dirty="0">
              <a:solidFill>
                <a:srgbClr val="FFFFFF"/>
              </a:solidFill>
              <a:latin typeface="Cambria"/>
              <a:ea typeface="ＭＳ 明朝"/>
              <a:cs typeface="Times New Roman"/>
            </a:endParaRPr>
          </a:p>
          <a:p>
            <a:pPr lvl="0">
              <a:lnSpc>
                <a:spcPct val="110000"/>
              </a:lnSpc>
              <a:buFont typeface="Wingdings" charset="2"/>
              <a:buChar char="²"/>
            </a:pPr>
            <a:r>
              <a:rPr lang="de-CH" sz="1600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.. </a:t>
            </a:r>
            <a:r>
              <a:rPr lang="de-CH" sz="1600" dirty="0" smtClean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 </a:t>
            </a:r>
            <a:r>
              <a:rPr lang="de-CH" sz="1600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freie </a:t>
            </a:r>
            <a:r>
              <a:rPr lang="de-CH" sz="1600" b="1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Wahl </a:t>
            </a:r>
            <a:r>
              <a:rPr lang="de-CH" sz="1600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der</a:t>
            </a:r>
            <a:r>
              <a:rPr lang="de-CH" sz="1600" b="1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 Reproduktion</a:t>
            </a:r>
            <a:r>
              <a:rPr lang="de-CH" sz="1600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, </a:t>
            </a:r>
            <a:r>
              <a:rPr lang="de-CH" sz="1600" b="1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kostenlose Verhütungsmittel </a:t>
            </a:r>
            <a:r>
              <a:rPr lang="de-CH" sz="1600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und </a:t>
            </a:r>
            <a:r>
              <a:rPr lang="de-CH" sz="1600" b="1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Frauenhygieneartikel</a:t>
            </a:r>
            <a:r>
              <a:rPr lang="de-CH" sz="1600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, sowie einen freien Zugang zur </a:t>
            </a:r>
            <a:r>
              <a:rPr lang="de-CH" sz="1600" b="1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selbstbestimmten Geschlechtsumwandlung</a:t>
            </a:r>
          </a:p>
          <a:p>
            <a:pPr lvl="0">
              <a:buFont typeface="Wingdings" charset="2"/>
              <a:buChar char="²"/>
            </a:pPr>
            <a:endParaRPr lang="de-CH" sz="1400" dirty="0">
              <a:solidFill>
                <a:srgbClr val="FFFFFF"/>
              </a:solidFill>
              <a:latin typeface="Century Gothic"/>
              <a:ea typeface="ＭＳ 明朝"/>
              <a:cs typeface="Times New Roman"/>
            </a:endParaRPr>
          </a:p>
          <a:p>
            <a:pPr lvl="0">
              <a:buFont typeface="Wingdings" charset="2"/>
              <a:buChar char="²"/>
            </a:pPr>
            <a:endParaRPr lang="de-CH" sz="1400" dirty="0">
              <a:solidFill>
                <a:srgbClr val="FFFFFF"/>
              </a:solidFill>
              <a:latin typeface="Cambria"/>
              <a:ea typeface="ＭＳ 明朝"/>
              <a:cs typeface="Times New Roman"/>
            </a:endParaRPr>
          </a:p>
          <a:p>
            <a:pPr marL="0" indent="0">
              <a:buNone/>
            </a:pPr>
            <a:endParaRPr lang="de-DE" sz="1600" dirty="0"/>
          </a:p>
          <a:p>
            <a:pPr marL="0" indent="0" algn="ctr">
              <a:buNone/>
            </a:pP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3035113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6927" y="515962"/>
            <a:ext cx="8349873" cy="5898228"/>
          </a:xfrm>
          <a:solidFill>
            <a:srgbClr val="8C73D0">
              <a:alpha val="38000"/>
            </a:srgb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200" b="1" dirty="0">
                <a:solidFill>
                  <a:schemeClr val="bg1"/>
                </a:solidFill>
              </a:rPr>
              <a:t>Wofür </a:t>
            </a:r>
            <a:r>
              <a:rPr lang="de-DE" sz="2200" b="1" smtClean="0">
                <a:solidFill>
                  <a:schemeClr val="bg1"/>
                </a:solidFill>
              </a:rPr>
              <a:t>streiken wir </a:t>
            </a:r>
            <a:r>
              <a:rPr lang="de-DE" sz="2200" b="1" dirty="0">
                <a:solidFill>
                  <a:schemeClr val="bg1"/>
                </a:solidFill>
              </a:rPr>
              <a:t>Frauen* am 14. Juni 2019?</a:t>
            </a:r>
          </a:p>
          <a:p>
            <a:pPr marL="90170" indent="0">
              <a:spcAft>
                <a:spcPts val="0"/>
              </a:spcAft>
              <a:buNone/>
            </a:pPr>
            <a:endParaRPr lang="de-CH" sz="1600" b="1" dirty="0">
              <a:solidFill>
                <a:srgbClr val="FFFFFF"/>
              </a:solidFill>
              <a:latin typeface="Century Gothic"/>
              <a:ea typeface="ＭＳ 明朝"/>
              <a:cs typeface="Times New Roman"/>
            </a:endParaRPr>
          </a:p>
          <a:p>
            <a:pPr marL="90170" indent="0">
              <a:spcAft>
                <a:spcPts val="0"/>
              </a:spcAft>
              <a:buNone/>
            </a:pPr>
            <a:r>
              <a:rPr lang="de-CH" sz="1600" dirty="0" smtClean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Wir </a:t>
            </a:r>
            <a:r>
              <a:rPr lang="de-CH" sz="1600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fordern..</a:t>
            </a:r>
          </a:p>
          <a:p>
            <a:pPr marL="0" indent="0">
              <a:spcAft>
                <a:spcPts val="0"/>
              </a:spcAft>
              <a:buNone/>
            </a:pPr>
            <a:endParaRPr lang="de-CH" sz="1600" dirty="0">
              <a:solidFill>
                <a:srgbClr val="FFFFFF"/>
              </a:solidFill>
              <a:latin typeface="Cambria"/>
              <a:ea typeface="ＭＳ 明朝"/>
              <a:cs typeface="Times New Roman"/>
            </a:endParaRPr>
          </a:p>
          <a:p>
            <a:pPr lvl="0">
              <a:buFont typeface="Wingdings" charset="2"/>
              <a:buChar char="²"/>
            </a:pPr>
            <a:r>
              <a:rPr lang="de-CH" sz="1600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.. </a:t>
            </a:r>
            <a:r>
              <a:rPr lang="de-CH" sz="1600" b="1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Präventionsprogramme</a:t>
            </a:r>
            <a:r>
              <a:rPr lang="de-CH" sz="1600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 und nationale </a:t>
            </a:r>
            <a:r>
              <a:rPr lang="de-CH" sz="1600" b="1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Kampagnen</a:t>
            </a:r>
            <a:r>
              <a:rPr lang="de-CH" sz="1600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 für eine politische Bekämpfung von </a:t>
            </a:r>
            <a:r>
              <a:rPr lang="de-CH" sz="1600" b="1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sexualisierter Gewalt </a:t>
            </a:r>
            <a:r>
              <a:rPr lang="de-CH" sz="1600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und</a:t>
            </a:r>
            <a:r>
              <a:rPr lang="de-CH" sz="1600" b="1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 Belästigung</a:t>
            </a:r>
            <a:endParaRPr lang="de-CH" sz="1600" dirty="0">
              <a:solidFill>
                <a:srgbClr val="FFFFFF"/>
              </a:solidFill>
              <a:latin typeface="Century Gothic"/>
              <a:ea typeface="ＭＳ 明朝"/>
              <a:cs typeface="Times New Roman"/>
            </a:endParaRPr>
          </a:p>
          <a:p>
            <a:pPr lvl="0">
              <a:buFont typeface="Wingdings" charset="2"/>
              <a:buChar char="²"/>
            </a:pPr>
            <a:endParaRPr lang="de-CH" sz="1600" dirty="0">
              <a:solidFill>
                <a:srgbClr val="FFFFFF"/>
              </a:solidFill>
              <a:latin typeface="Cambria"/>
              <a:ea typeface="ＭＳ 明朝"/>
              <a:cs typeface="Times New Roman"/>
            </a:endParaRPr>
          </a:p>
          <a:p>
            <a:pPr lvl="0">
              <a:buFont typeface="Wingdings" charset="2"/>
              <a:buChar char="²"/>
            </a:pPr>
            <a:r>
              <a:rPr lang="de-CH" sz="1600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.. die sofortige </a:t>
            </a:r>
            <a:r>
              <a:rPr lang="de-CH" sz="1600" b="1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Beendung</a:t>
            </a:r>
            <a:r>
              <a:rPr lang="de-CH" sz="1600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 der </a:t>
            </a:r>
            <a:r>
              <a:rPr lang="de-CH" sz="1600" b="1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Straffreiheit </a:t>
            </a:r>
            <a:r>
              <a:rPr lang="de-CH" sz="1600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und</a:t>
            </a:r>
            <a:r>
              <a:rPr lang="de-CH" sz="1600" b="1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 Bagatellisierung</a:t>
            </a:r>
            <a:r>
              <a:rPr lang="de-CH" sz="1600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 von sexuellem </a:t>
            </a:r>
            <a:r>
              <a:rPr lang="de-CH" sz="1600" b="1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Missbrauch </a:t>
            </a:r>
            <a:endParaRPr lang="de-CH" sz="1600" dirty="0">
              <a:solidFill>
                <a:srgbClr val="FFFFFF"/>
              </a:solidFill>
              <a:latin typeface="Century Gothic"/>
              <a:ea typeface="ＭＳ 明朝"/>
              <a:cs typeface="Times New Roman"/>
            </a:endParaRPr>
          </a:p>
          <a:p>
            <a:pPr lvl="0">
              <a:buFont typeface="Wingdings" charset="2"/>
              <a:buChar char="²"/>
            </a:pPr>
            <a:endParaRPr lang="de-CH" sz="1600" dirty="0">
              <a:solidFill>
                <a:srgbClr val="FFFFFF"/>
              </a:solidFill>
              <a:latin typeface="Century Gothic"/>
              <a:ea typeface="ＭＳ 明朝"/>
              <a:cs typeface="Times New Roman"/>
            </a:endParaRPr>
          </a:p>
          <a:p>
            <a:pPr lvl="0">
              <a:buFont typeface="Wingdings" charset="2"/>
              <a:buChar char="²"/>
            </a:pPr>
            <a:r>
              <a:rPr lang="de-DE" sz="1600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.. </a:t>
            </a:r>
            <a:r>
              <a:rPr lang="de-DE" sz="1600" dirty="0" err="1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Massnahmen</a:t>
            </a:r>
            <a:r>
              <a:rPr lang="de-DE" sz="1600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 zum </a:t>
            </a:r>
            <a:r>
              <a:rPr lang="de-DE" sz="1600" b="1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Schutz von Migrantinnen</a:t>
            </a:r>
            <a:r>
              <a:rPr lang="de-DE" sz="1600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, die in ihren</a:t>
            </a:r>
            <a:endParaRPr lang="de-CH" sz="1600" dirty="0">
              <a:solidFill>
                <a:srgbClr val="FFFFFF"/>
              </a:solidFill>
              <a:latin typeface="Cambria"/>
              <a:ea typeface="ＭＳ 明朝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600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      Herkunftsländern, auf ihrem Migrationsweg oder hier </a:t>
            </a:r>
            <a:r>
              <a:rPr lang="de-DE" sz="1600" b="1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Gewalt erlebt </a:t>
            </a:r>
            <a:r>
              <a:rPr lang="de-DE" sz="1600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haben 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600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      </a:t>
            </a:r>
            <a:r>
              <a:rPr lang="de-DE" sz="1600" dirty="0" smtClean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und </a:t>
            </a:r>
            <a:r>
              <a:rPr lang="de-DE" sz="1600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wir fordern </a:t>
            </a:r>
            <a:r>
              <a:rPr lang="de-DE" sz="1600" b="1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Bleiberecht</a:t>
            </a:r>
            <a:endParaRPr lang="de-CH" sz="1600" b="1" dirty="0">
              <a:solidFill>
                <a:srgbClr val="FFFFFF"/>
              </a:solidFill>
              <a:latin typeface="Cambria"/>
              <a:ea typeface="ＭＳ 明朝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CH" sz="1600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 </a:t>
            </a:r>
            <a:endParaRPr lang="de-CH" sz="1600" dirty="0">
              <a:solidFill>
                <a:srgbClr val="FFFFFF"/>
              </a:solidFill>
              <a:latin typeface="Cambria"/>
              <a:ea typeface="ＭＳ 明朝"/>
              <a:cs typeface="Times New Roman"/>
            </a:endParaRPr>
          </a:p>
          <a:p>
            <a:pPr>
              <a:buFont typeface="Wingdings" charset="2"/>
              <a:buChar char="²"/>
            </a:pPr>
            <a:r>
              <a:rPr lang="de-CH" sz="1600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.. eine </a:t>
            </a:r>
            <a:r>
              <a:rPr lang="de-CH" sz="1600" b="1" dirty="0" err="1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Regularisierung</a:t>
            </a:r>
            <a:r>
              <a:rPr lang="de-CH" sz="1600" b="1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 </a:t>
            </a:r>
            <a:r>
              <a:rPr lang="de-CH" sz="1600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des</a:t>
            </a:r>
            <a:r>
              <a:rPr lang="de-CH" sz="1600" b="1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 Status </a:t>
            </a:r>
            <a:r>
              <a:rPr lang="de-CH" sz="1600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migrierter Frauen*, </a:t>
            </a:r>
            <a:r>
              <a:rPr lang="de-CH" sz="1600" dirty="0" smtClean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leichtere Anerkennung </a:t>
            </a:r>
            <a:r>
              <a:rPr lang="de-CH" sz="1600" dirty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der </a:t>
            </a:r>
            <a:r>
              <a:rPr lang="de-CH" sz="1600" b="1" dirty="0" smtClean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Diplome</a:t>
            </a:r>
            <a:r>
              <a:rPr lang="de-CH" sz="1600" dirty="0" smtClean="0">
                <a:solidFill>
                  <a:srgbClr val="FFFFFF"/>
                </a:solidFill>
                <a:latin typeface="Century Gothic"/>
                <a:ea typeface="ＭＳ 明朝"/>
                <a:cs typeface="Times New Roman"/>
              </a:rPr>
              <a:t>, sodass sie besser vor Ausbeutung geschützt sind</a:t>
            </a:r>
          </a:p>
          <a:p>
            <a:pPr>
              <a:buFont typeface="Wingdings" charset="2"/>
              <a:buChar char="²"/>
            </a:pPr>
            <a:endParaRPr lang="de-CH" sz="1500" dirty="0">
              <a:solidFill>
                <a:srgbClr val="FFFFFF"/>
              </a:solidFill>
              <a:latin typeface="Century Gothic"/>
              <a:ea typeface="ＭＳ 明朝"/>
              <a:cs typeface="Times New Roman"/>
            </a:endParaRPr>
          </a:p>
          <a:p>
            <a:pPr>
              <a:buFont typeface="Wingdings" charset="2"/>
              <a:buChar char="²"/>
            </a:pPr>
            <a:r>
              <a:rPr lang="de-CH" sz="1600" dirty="0" smtClean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lang="de-CH" sz="1600" dirty="0">
                <a:solidFill>
                  <a:srgbClr val="FFFFFF"/>
                </a:solidFill>
                <a:latin typeface="Century Gothic"/>
                <a:cs typeface="Century Gothic"/>
              </a:rPr>
              <a:t>. </a:t>
            </a:r>
            <a:r>
              <a:rPr lang="de-CH" sz="1600" b="1" dirty="0">
                <a:solidFill>
                  <a:srgbClr val="FFFFFF"/>
                </a:solidFill>
                <a:latin typeface="Century Gothic"/>
                <a:cs typeface="Century Gothic"/>
              </a:rPr>
              <a:t>vielfältige</a:t>
            </a:r>
            <a:r>
              <a:rPr lang="de-CH" sz="1600" dirty="0">
                <a:solidFill>
                  <a:srgbClr val="FFFFFF"/>
                </a:solidFill>
                <a:latin typeface="Century Gothic"/>
                <a:cs typeface="Century Gothic"/>
              </a:rPr>
              <a:t> und positive sowie </a:t>
            </a:r>
            <a:r>
              <a:rPr lang="de-CH" sz="1600" b="1" dirty="0">
                <a:solidFill>
                  <a:srgbClr val="FFFFFF"/>
                </a:solidFill>
                <a:latin typeface="Century Gothic"/>
                <a:cs typeface="Century Gothic"/>
              </a:rPr>
              <a:t>wertschätzende Darstellungen weiblicher Identitäten</a:t>
            </a:r>
          </a:p>
          <a:p>
            <a:pPr lvl="0">
              <a:buFont typeface="Wingdings"/>
              <a:buChar char=""/>
            </a:pPr>
            <a:endParaRPr lang="de-CH" sz="1500" dirty="0">
              <a:solidFill>
                <a:srgbClr val="FFFFFF"/>
              </a:solidFill>
              <a:latin typeface="Cambria"/>
              <a:ea typeface="ＭＳ 明朝"/>
              <a:cs typeface="Times New Roman"/>
            </a:endParaRPr>
          </a:p>
          <a:p>
            <a:pPr marL="0" indent="0">
              <a:buNone/>
            </a:pPr>
            <a:endParaRPr lang="de-DE" sz="1600" dirty="0"/>
          </a:p>
          <a:p>
            <a:pPr marL="0" indent="0" algn="ctr">
              <a:buNone/>
            </a:pP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1701241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6927" y="515962"/>
            <a:ext cx="8349873" cy="5898228"/>
          </a:xfrm>
          <a:solidFill>
            <a:srgbClr val="8C73D0">
              <a:alpha val="38000"/>
            </a:srgb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CH" sz="1600" b="1" dirty="0">
                <a:solidFill>
                  <a:srgbClr val="FFFFFF"/>
                </a:solidFill>
                <a:latin typeface="Century Gothic"/>
                <a:cs typeface="Century Gothic"/>
              </a:rPr>
              <a:t> </a:t>
            </a:r>
            <a:endParaRPr lang="de-DE" sz="1600" b="1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de-DE" sz="1900" b="1" dirty="0">
                <a:solidFill>
                  <a:srgbClr val="FFFFFF"/>
                </a:solidFill>
                <a:latin typeface="Century Gothic"/>
                <a:cs typeface="Century Gothic"/>
              </a:rPr>
              <a:t>Wir wollen eine gesellschaftliche Debatte lancieren, die nicht mehr von der Logik </a:t>
            </a:r>
            <a:r>
              <a:rPr lang="de-DE" sz="19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des Geldes </a:t>
            </a:r>
            <a:r>
              <a:rPr lang="de-DE" sz="1900" b="1" dirty="0">
                <a:solidFill>
                  <a:srgbClr val="FFFFFF"/>
                </a:solidFill>
                <a:latin typeface="Century Gothic"/>
                <a:cs typeface="Century Gothic"/>
              </a:rPr>
              <a:t>dominiert ist, von der nur eine Minderheit profitiert, während die Mehrheit </a:t>
            </a:r>
            <a:r>
              <a:rPr lang="de-DE" sz="19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der Weltbevölkerung </a:t>
            </a:r>
            <a:r>
              <a:rPr lang="de-DE" sz="1900" b="1" dirty="0">
                <a:solidFill>
                  <a:srgbClr val="FFFFFF"/>
                </a:solidFill>
                <a:latin typeface="Century Gothic"/>
                <a:cs typeface="Century Gothic"/>
              </a:rPr>
              <a:t>ausgebeutet wird, in Armut lebt und das Klima gefährdet ist.</a:t>
            </a:r>
          </a:p>
          <a:p>
            <a:pPr marL="0" indent="0" algn="ctr">
              <a:buNone/>
            </a:pPr>
            <a:endParaRPr lang="de-DE" sz="1600" b="1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de-DE" sz="1600" b="1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de-DE" sz="1600" b="1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de-DE" sz="1600" b="1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de-DE" sz="1600" b="1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de-DE" sz="1600" b="1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de-DE" sz="1600" b="1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de-DE" sz="1600" b="1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de-DE" sz="1600" b="1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de-DE" sz="1600" b="1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r>
              <a:rPr lang="de-DE" sz="2600" b="1" dirty="0">
                <a:solidFill>
                  <a:srgbClr val="FFFFFF"/>
                </a:solidFill>
                <a:latin typeface="Century Gothic"/>
                <a:cs typeface="Century Gothic"/>
              </a:rPr>
              <a:t> « Ändern wir nicht die Frauen*, ändern wir die Gesellschaft! »</a:t>
            </a:r>
            <a:endParaRPr lang="de-CH" sz="2600" b="1" dirty="0">
              <a:solidFill>
                <a:srgbClr val="FFFFFF"/>
              </a:solidFill>
              <a:latin typeface="Century Gothic"/>
              <a:ea typeface="ＭＳ 明朝"/>
              <a:cs typeface="Century Gothic"/>
            </a:endParaRPr>
          </a:p>
          <a:p>
            <a:pPr lvl="0">
              <a:buFont typeface="Wingdings"/>
              <a:buChar char=""/>
            </a:pPr>
            <a:endParaRPr lang="de-CH" sz="1500" dirty="0">
              <a:solidFill>
                <a:srgbClr val="FFFFFF"/>
              </a:solidFill>
              <a:latin typeface="Cambria"/>
              <a:ea typeface="ＭＳ 明朝"/>
              <a:cs typeface="Times New Roman"/>
            </a:endParaRPr>
          </a:p>
          <a:p>
            <a:pPr marL="0" indent="0">
              <a:buNone/>
            </a:pPr>
            <a:endParaRPr lang="de-DE" sz="1600" dirty="0"/>
          </a:p>
          <a:p>
            <a:pPr marL="0" indent="0" algn="ctr">
              <a:buNone/>
            </a:pP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761521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6927" y="515962"/>
            <a:ext cx="8349873" cy="5898228"/>
          </a:xfrm>
          <a:solidFill>
            <a:srgbClr val="8C73D0">
              <a:alpha val="38000"/>
            </a:srgb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400" b="1" dirty="0">
                <a:solidFill>
                  <a:schemeClr val="bg1"/>
                </a:solidFill>
                <a:latin typeface="+mj-lt"/>
                <a:cs typeface="Century Gothic"/>
              </a:rPr>
              <a:t>Wofür streiken wir Frauen* am 14. Juni 2019?</a:t>
            </a:r>
          </a:p>
          <a:p>
            <a:pPr marL="90170" indent="0">
              <a:spcAft>
                <a:spcPts val="0"/>
              </a:spcAft>
              <a:buNone/>
            </a:pPr>
            <a:endParaRPr lang="de-CH" sz="1600" b="1" dirty="0" smtClean="0">
              <a:solidFill>
                <a:srgbClr val="FFFFFF"/>
              </a:solidFill>
              <a:latin typeface="Century Gothic"/>
              <a:ea typeface="ＭＳ 明朝"/>
              <a:cs typeface="Times New Roman"/>
            </a:endParaRPr>
          </a:p>
          <a:p>
            <a:pPr marL="0" lvl="0" indent="0">
              <a:buNone/>
            </a:pPr>
            <a:r>
              <a:rPr lang="de-CH" sz="1600" i="1" dirty="0" smtClean="0">
                <a:solidFill>
                  <a:srgbClr val="FFFFFF"/>
                </a:solidFill>
                <a:latin typeface="Century Gothic"/>
                <a:ea typeface="ＭＳ 明朝"/>
                <a:cs typeface="Century Gothic"/>
              </a:rPr>
              <a:t>Je nach Fachbereich noch mehr Forderungen ..</a:t>
            </a:r>
            <a:endParaRPr lang="de-CH" sz="1600" i="1" dirty="0">
              <a:solidFill>
                <a:srgbClr val="FFFFFF"/>
              </a:solidFill>
              <a:latin typeface="Century Gothic"/>
              <a:ea typeface="ＭＳ 明朝"/>
              <a:cs typeface="Century Gothic"/>
            </a:endParaRPr>
          </a:p>
          <a:p>
            <a:pPr marL="0" lvl="0" indent="0">
              <a:buNone/>
            </a:pPr>
            <a:endParaRPr lang="de-CH" sz="1600" b="1" dirty="0">
              <a:solidFill>
                <a:srgbClr val="FFFFFF"/>
              </a:solidFill>
              <a:latin typeface="Century Gothic"/>
              <a:ea typeface="ＭＳ 明朝"/>
              <a:cs typeface="Century Gothic"/>
            </a:endParaRPr>
          </a:p>
          <a:p>
            <a:pPr lvl="0">
              <a:buFont typeface="Wingdings" charset="2"/>
              <a:buChar char="²"/>
            </a:pPr>
            <a:endParaRPr lang="de-CH" sz="1600" b="1" dirty="0" smtClean="0">
              <a:solidFill>
                <a:srgbClr val="FFFFFF"/>
              </a:solidFill>
              <a:latin typeface="Century Gothic"/>
              <a:ea typeface="ＭＳ 明朝"/>
              <a:cs typeface="Century Gothic"/>
            </a:endParaRPr>
          </a:p>
          <a:p>
            <a:pPr lvl="0">
              <a:buFont typeface="Wingdings" charset="2"/>
              <a:buChar char="²"/>
            </a:pPr>
            <a:endParaRPr lang="de-CH" sz="1600" dirty="0">
              <a:solidFill>
                <a:srgbClr val="FFFFFF"/>
              </a:solidFill>
              <a:latin typeface="Century Gothic"/>
              <a:ea typeface="ＭＳ 明朝"/>
              <a:cs typeface="Century Gothic"/>
            </a:endParaRPr>
          </a:p>
          <a:p>
            <a:pPr lvl="0">
              <a:buFont typeface="Wingdings" charset="2"/>
              <a:buChar char="²"/>
            </a:pPr>
            <a:endParaRPr lang="de-CH" sz="1600" dirty="0" smtClean="0">
              <a:solidFill>
                <a:srgbClr val="FFFFFF"/>
              </a:solidFill>
              <a:latin typeface="Century Gothic"/>
              <a:ea typeface="ＭＳ 明朝"/>
              <a:cs typeface="Century Gothic"/>
            </a:endParaRPr>
          </a:p>
          <a:p>
            <a:pPr marL="0" lvl="0" indent="0">
              <a:buNone/>
            </a:pPr>
            <a:endParaRPr lang="de-CH" sz="1600" dirty="0" smtClean="0">
              <a:solidFill>
                <a:srgbClr val="FFFFFF"/>
              </a:solidFill>
              <a:latin typeface="Cambria"/>
              <a:ea typeface="ＭＳ 明朝"/>
              <a:cs typeface="Times New Roman"/>
            </a:endParaRPr>
          </a:p>
          <a:p>
            <a:pPr marL="0" lvl="0" indent="0">
              <a:buNone/>
            </a:pPr>
            <a:endParaRPr lang="de-CH" sz="1600" b="1" i="1" dirty="0">
              <a:solidFill>
                <a:srgbClr val="FFFFFF"/>
              </a:solidFill>
              <a:latin typeface="Cambria"/>
              <a:ea typeface="ＭＳ 明朝"/>
              <a:cs typeface="Times New Roman"/>
            </a:endParaRPr>
          </a:p>
          <a:p>
            <a:pPr marL="0" lvl="0" indent="0">
              <a:buNone/>
            </a:pPr>
            <a:endParaRPr lang="de-DE" sz="1600" b="1" i="1" dirty="0"/>
          </a:p>
          <a:p>
            <a:pPr marL="0" indent="0" algn="ctr">
              <a:buNone/>
            </a:pP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834742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 rot="19466453">
            <a:off x="-257239" y="1384750"/>
            <a:ext cx="365049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>
                <a:solidFill>
                  <a:schemeClr val="bg1"/>
                </a:solidFill>
              </a:rPr>
              <a:t>WOMEN UNITE </a:t>
            </a:r>
          </a:p>
          <a:p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 rot="19466453">
            <a:off x="-230782" y="1894358"/>
            <a:ext cx="365049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>
                <a:solidFill>
                  <a:schemeClr val="bg1"/>
                </a:solidFill>
              </a:rPr>
              <a:t>WOMEN UNITE </a:t>
            </a:r>
          </a:p>
          <a:p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 rot="19466453">
            <a:off x="-257238" y="2483335"/>
            <a:ext cx="365049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>
                <a:solidFill>
                  <a:schemeClr val="bg1"/>
                </a:solidFill>
              </a:rPr>
              <a:t>WOMEN UNITE </a:t>
            </a:r>
          </a:p>
          <a:p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 rot="19466453">
            <a:off x="-257239" y="3082367"/>
            <a:ext cx="365049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>
                <a:solidFill>
                  <a:schemeClr val="bg1"/>
                </a:solidFill>
              </a:rPr>
              <a:t>WOMEN UNITE </a:t>
            </a:r>
          </a:p>
          <a:p>
            <a:endParaRPr lang="de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099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horkys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Krios">
      <a:maj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/field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0</TotalTime>
  <Words>734</Words>
  <Application>Microsoft Macintosh PowerPoint</Application>
  <PresentationFormat>Bildschirmpräsentation (4:3)</PresentationFormat>
  <Paragraphs>163</Paragraphs>
  <Slides>14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Office Theme</vt:lpstr>
      <vt:lpstr>14. Juni 2019       Frauen*streik Feministischer Streik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Nicole</cp:lastModifiedBy>
  <cp:revision>136</cp:revision>
  <dcterms:created xsi:type="dcterms:W3CDTF">2010-04-12T23:12:02Z</dcterms:created>
  <dcterms:modified xsi:type="dcterms:W3CDTF">2019-03-21T21:48:40Z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